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99" r:id="rId2"/>
    <p:sldId id="302" r:id="rId3"/>
    <p:sldId id="300" r:id="rId4"/>
    <p:sldId id="305" r:id="rId5"/>
    <p:sldId id="306" r:id="rId6"/>
    <p:sldId id="316" r:id="rId7"/>
    <p:sldId id="317" r:id="rId8"/>
    <p:sldId id="318" r:id="rId9"/>
    <p:sldId id="319" r:id="rId10"/>
    <p:sldId id="320" r:id="rId11"/>
    <p:sldId id="321" r:id="rId12"/>
    <p:sldId id="322" r:id="rId13"/>
    <p:sldId id="330" r:id="rId14"/>
    <p:sldId id="325" r:id="rId15"/>
    <p:sldId id="326" r:id="rId16"/>
    <p:sldId id="327" r:id="rId17"/>
    <p:sldId id="329" r:id="rId18"/>
    <p:sldId id="328" r:id="rId19"/>
    <p:sldId id="323" r:id="rId20"/>
    <p:sldId id="331" r:id="rId21"/>
    <p:sldId id="332" r:id="rId22"/>
    <p:sldId id="333" r:id="rId23"/>
    <p:sldId id="334" r:id="rId24"/>
    <p:sldId id="336" r:id="rId25"/>
    <p:sldId id="337" r:id="rId26"/>
    <p:sldId id="335" r:id="rId27"/>
    <p:sldId id="338" r:id="rId28"/>
    <p:sldId id="339" r:id="rId29"/>
    <p:sldId id="340" r:id="rId30"/>
    <p:sldId id="341" r:id="rId31"/>
    <p:sldId id="343" r:id="rId32"/>
    <p:sldId id="347" r:id="rId33"/>
    <p:sldId id="342" r:id="rId34"/>
    <p:sldId id="344" r:id="rId35"/>
    <p:sldId id="349" r:id="rId36"/>
    <p:sldId id="348" r:id="rId37"/>
    <p:sldId id="353" r:id="rId38"/>
    <p:sldId id="350" r:id="rId39"/>
    <p:sldId id="351" r:id="rId40"/>
    <p:sldId id="352" r:id="rId41"/>
    <p:sldId id="303" r:id="rId42"/>
    <p:sldId id="301" r:id="rId43"/>
  </p:sldIdLst>
  <p:sldSz cx="9144000" cy="6858000" type="screen4x3"/>
  <p:notesSz cx="6797675"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cristina nicoli" initials="mc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0000"/>
    <a:srgbClr val="7030A0"/>
    <a:srgbClr val="FF3399"/>
    <a:srgbClr val="FFFF99"/>
    <a:srgbClr val="FFFFFF"/>
    <a:srgbClr val="000000"/>
    <a:srgbClr val="647A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86479" autoAdjust="0"/>
  </p:normalViewPr>
  <p:slideViewPr>
    <p:cSldViewPr snapToGrid="0" snapToObjects="1">
      <p:cViewPr varScale="1">
        <p:scale>
          <a:sx n="106" d="100"/>
          <a:sy n="106" d="100"/>
        </p:scale>
        <p:origin x="197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p:scale>
          <a:sx n="150" d="100"/>
          <a:sy n="150" d="100"/>
        </p:scale>
        <p:origin x="1320" y="8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Foglio_di_lavoro_di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oglio_di_lavoro_di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oglio_di_lavoro_di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Foglio_di_lavoro_di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Foglio_di_lavoro_di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Foglio_di_lavoro_di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Foglio_di_lavoro_di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Foglio_di_lavoro_di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Foglio_di_lavoro_di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solidFill>
                  <a:schemeClr val="tx1"/>
                </a:solidFill>
                <a:latin typeface="Palatino Linotype" charset="0"/>
                <a:ea typeface="Palatino Linotype" charset="0"/>
                <a:cs typeface="Palatino Linotype" charset="0"/>
              </a:rPr>
              <a:t>Cambiamento</a:t>
            </a:r>
            <a:r>
              <a:rPr lang="en-US" sz="1200" baseline="0">
                <a:solidFill>
                  <a:schemeClr val="tx1"/>
                </a:solidFill>
                <a:latin typeface="Palatino Linotype" charset="0"/>
                <a:ea typeface="Palatino Linotype" charset="0"/>
                <a:cs typeface="Palatino Linotype" charset="0"/>
              </a:rPr>
              <a:t> visione del mondo</a:t>
            </a:r>
            <a:endParaRPr lang="en-US" sz="1200">
              <a:solidFill>
                <a:schemeClr val="tx1"/>
              </a:solidFill>
              <a:latin typeface="Palatino Linotype" charset="0"/>
              <a:ea typeface="Palatino Linotype" charset="0"/>
              <a:cs typeface="Palatino Linotype"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Foglio1!$B$1</c:f>
              <c:strCache>
                <c:ptCount val="1"/>
                <c:pt idx="0">
                  <c:v>Cambiamento visione del mondo</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C89-DD4E-9EAD-D9283D86C99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C89-DD4E-9EAD-D9283D86C99A}"/>
              </c:ext>
            </c:extLst>
          </c:dPt>
          <c:cat>
            <c:strRef>
              <c:f>Foglio1!$A$2:$A$3</c:f>
              <c:strCache>
                <c:ptCount val="2"/>
                <c:pt idx="0">
                  <c:v>Sì</c:v>
                </c:pt>
                <c:pt idx="1">
                  <c:v>No</c:v>
                </c:pt>
              </c:strCache>
            </c:strRef>
          </c:cat>
          <c:val>
            <c:numRef>
              <c:f>Foglio1!$B$2:$B$3</c:f>
              <c:numCache>
                <c:formatCode>General</c:formatCode>
                <c:ptCount val="2"/>
                <c:pt idx="0">
                  <c:v>80.97</c:v>
                </c:pt>
                <c:pt idx="1">
                  <c:v>19.03</c:v>
                </c:pt>
              </c:numCache>
            </c:numRef>
          </c:val>
          <c:extLst>
            <c:ext xmlns:c16="http://schemas.microsoft.com/office/drawing/2014/chart" uri="{C3380CC4-5D6E-409C-BE32-E72D297353CC}">
              <c16:uniqueId val="{00000004-FC89-DD4E-9EAD-D9283D86C99A}"/>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Cambiamento</a:t>
            </a:r>
            <a:r>
              <a:rPr lang="it-IT" sz="1200" baseline="0">
                <a:solidFill>
                  <a:schemeClr val="tx1"/>
                </a:solidFill>
                <a:latin typeface="Palatino Linotype" charset="0"/>
                <a:ea typeface="Palatino Linotype" charset="0"/>
                <a:cs typeface="Palatino Linotype" charset="0"/>
              </a:rPr>
              <a:t> visione del mondo</a:t>
            </a:r>
            <a:r>
              <a:rPr lang="it-IT" sz="1200">
                <a:solidFill>
                  <a:schemeClr val="tx1"/>
                </a:solidFill>
                <a:latin typeface="Palatino Linotype" charset="0"/>
                <a:ea typeface="Palatino Linotype" charset="0"/>
                <a:cs typeface="Palatino Linotype" charset="0"/>
              </a:rPr>
              <a:t> per anno di corso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Sì</c:v>
                </c:pt>
              </c:strCache>
            </c:strRef>
          </c:tx>
          <c:spPr>
            <a:solidFill>
              <a:schemeClr val="accent1"/>
            </a:solidFill>
            <a:ln>
              <a:noFill/>
            </a:ln>
            <a:effectLst/>
            <a:sp3d/>
          </c:spPr>
          <c:invertIfNegative val="0"/>
          <c:cat>
            <c:strRef>
              <c:f>Foglio1!$A$2:$A$4</c:f>
              <c:strCache>
                <c:ptCount val="3"/>
                <c:pt idx="0">
                  <c:v>III</c:v>
                </c:pt>
                <c:pt idx="1">
                  <c:v>IV</c:v>
                </c:pt>
                <c:pt idx="2">
                  <c:v>V</c:v>
                </c:pt>
              </c:strCache>
            </c:strRef>
          </c:cat>
          <c:val>
            <c:numRef>
              <c:f>Foglio1!$B$2:$B$4</c:f>
              <c:numCache>
                <c:formatCode>General</c:formatCode>
                <c:ptCount val="3"/>
                <c:pt idx="0">
                  <c:v>77.42</c:v>
                </c:pt>
                <c:pt idx="1">
                  <c:v>85.48</c:v>
                </c:pt>
                <c:pt idx="2">
                  <c:v>78.23</c:v>
                </c:pt>
              </c:numCache>
            </c:numRef>
          </c:val>
          <c:extLst>
            <c:ext xmlns:c16="http://schemas.microsoft.com/office/drawing/2014/chart" uri="{C3380CC4-5D6E-409C-BE32-E72D297353CC}">
              <c16:uniqueId val="{00000000-684E-A745-9403-D7CCB0E1DD14}"/>
            </c:ext>
          </c:extLst>
        </c:ser>
        <c:ser>
          <c:idx val="1"/>
          <c:order val="1"/>
          <c:tx>
            <c:strRef>
              <c:f>Foglio1!$C$1</c:f>
              <c:strCache>
                <c:ptCount val="1"/>
                <c:pt idx="0">
                  <c:v>No</c:v>
                </c:pt>
              </c:strCache>
            </c:strRef>
          </c:tx>
          <c:spPr>
            <a:solidFill>
              <a:schemeClr val="accent2"/>
            </a:solidFill>
            <a:ln>
              <a:noFill/>
            </a:ln>
            <a:effectLst/>
            <a:sp3d/>
          </c:spPr>
          <c:invertIfNegative val="0"/>
          <c:cat>
            <c:strRef>
              <c:f>Foglio1!$A$2:$A$4</c:f>
              <c:strCache>
                <c:ptCount val="3"/>
                <c:pt idx="0">
                  <c:v>III</c:v>
                </c:pt>
                <c:pt idx="1">
                  <c:v>IV</c:v>
                </c:pt>
                <c:pt idx="2">
                  <c:v>V</c:v>
                </c:pt>
              </c:strCache>
            </c:strRef>
          </c:cat>
          <c:val>
            <c:numRef>
              <c:f>Foglio1!$C$2:$C$4</c:f>
              <c:numCache>
                <c:formatCode>General</c:formatCode>
                <c:ptCount val="3"/>
                <c:pt idx="0">
                  <c:v>22.58</c:v>
                </c:pt>
                <c:pt idx="1">
                  <c:v>13.71</c:v>
                </c:pt>
                <c:pt idx="2">
                  <c:v>21.77</c:v>
                </c:pt>
              </c:numCache>
            </c:numRef>
          </c:val>
          <c:extLst>
            <c:ext xmlns:c16="http://schemas.microsoft.com/office/drawing/2014/chart" uri="{C3380CC4-5D6E-409C-BE32-E72D297353CC}">
              <c16:uniqueId val="{00000001-684E-A745-9403-D7CCB0E1DD14}"/>
            </c:ext>
          </c:extLst>
        </c:ser>
        <c:dLbls>
          <c:showLegendKey val="0"/>
          <c:showVal val="0"/>
          <c:showCatName val="0"/>
          <c:showSerName val="0"/>
          <c:showPercent val="0"/>
          <c:showBubbleSize val="0"/>
        </c:dLbls>
        <c:gapWidth val="150"/>
        <c:shape val="box"/>
        <c:axId val="142898456"/>
        <c:axId val="142898848"/>
        <c:axId val="0"/>
      </c:bar3DChart>
      <c:catAx>
        <c:axId val="1428984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2898848"/>
        <c:crosses val="autoZero"/>
        <c:auto val="1"/>
        <c:lblAlgn val="ctr"/>
        <c:lblOffset val="100"/>
        <c:noMultiLvlLbl val="0"/>
      </c:catAx>
      <c:valAx>
        <c:axId val="142898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2898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Cambiamento</a:t>
            </a:r>
            <a:r>
              <a:rPr lang="it-IT" sz="1200" baseline="0">
                <a:solidFill>
                  <a:schemeClr val="tx1"/>
                </a:solidFill>
                <a:latin typeface="Palatino Linotype" charset="0"/>
                <a:ea typeface="Palatino Linotype" charset="0"/>
                <a:cs typeface="Palatino Linotype" charset="0"/>
              </a:rPr>
              <a:t> visione del mondo</a:t>
            </a:r>
            <a:r>
              <a:rPr lang="it-IT" sz="1200">
                <a:solidFill>
                  <a:schemeClr val="tx1"/>
                </a:solidFill>
                <a:latin typeface="Palatino Linotype" charset="0"/>
                <a:ea typeface="Palatino Linotype" charset="0"/>
                <a:cs typeface="Palatino Linotype" charset="0"/>
              </a:rPr>
              <a:t> per indirizzo scolastico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Sì</c:v>
                </c:pt>
              </c:strCache>
            </c:strRef>
          </c:tx>
          <c:spPr>
            <a:solidFill>
              <a:schemeClr val="accent1"/>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Foglio1!$B$2:$B$10</c:f>
              <c:numCache>
                <c:formatCode>General</c:formatCode>
                <c:ptCount val="9"/>
                <c:pt idx="0">
                  <c:v>77.78</c:v>
                </c:pt>
                <c:pt idx="1">
                  <c:v>87.5</c:v>
                </c:pt>
                <c:pt idx="2">
                  <c:v>84.44</c:v>
                </c:pt>
                <c:pt idx="3">
                  <c:v>82.61</c:v>
                </c:pt>
                <c:pt idx="4">
                  <c:v>95.45</c:v>
                </c:pt>
                <c:pt idx="5">
                  <c:v>77.78</c:v>
                </c:pt>
                <c:pt idx="6">
                  <c:v>91.669999999999973</c:v>
                </c:pt>
                <c:pt idx="7">
                  <c:v>73.33</c:v>
                </c:pt>
                <c:pt idx="8">
                  <c:v>73.33</c:v>
                </c:pt>
              </c:numCache>
            </c:numRef>
          </c:val>
          <c:extLst>
            <c:ext xmlns:c16="http://schemas.microsoft.com/office/drawing/2014/chart" uri="{C3380CC4-5D6E-409C-BE32-E72D297353CC}">
              <c16:uniqueId val="{00000000-2004-C747-902F-D57A196D6D83}"/>
            </c:ext>
          </c:extLst>
        </c:ser>
        <c:ser>
          <c:idx val="1"/>
          <c:order val="1"/>
          <c:tx>
            <c:strRef>
              <c:f>Foglio1!$C$1</c:f>
              <c:strCache>
                <c:ptCount val="1"/>
                <c:pt idx="0">
                  <c:v>No</c:v>
                </c:pt>
              </c:strCache>
            </c:strRef>
          </c:tx>
          <c:spPr>
            <a:solidFill>
              <a:schemeClr val="accent2"/>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Foglio1!$C$2:$C$10</c:f>
              <c:numCache>
                <c:formatCode>General</c:formatCode>
                <c:ptCount val="9"/>
                <c:pt idx="0">
                  <c:v>22.22</c:v>
                </c:pt>
                <c:pt idx="1">
                  <c:v>12.5</c:v>
                </c:pt>
                <c:pt idx="2">
                  <c:v>15.56</c:v>
                </c:pt>
                <c:pt idx="3">
                  <c:v>17.39</c:v>
                </c:pt>
                <c:pt idx="4">
                  <c:v>4.55</c:v>
                </c:pt>
                <c:pt idx="5">
                  <c:v>22.22</c:v>
                </c:pt>
                <c:pt idx="6">
                  <c:v>8.33</c:v>
                </c:pt>
                <c:pt idx="7">
                  <c:v>26.67</c:v>
                </c:pt>
                <c:pt idx="8">
                  <c:v>26.67</c:v>
                </c:pt>
              </c:numCache>
            </c:numRef>
          </c:val>
          <c:extLst>
            <c:ext xmlns:c16="http://schemas.microsoft.com/office/drawing/2014/chart" uri="{C3380CC4-5D6E-409C-BE32-E72D297353CC}">
              <c16:uniqueId val="{00000001-2004-C747-902F-D57A196D6D83}"/>
            </c:ext>
          </c:extLst>
        </c:ser>
        <c:dLbls>
          <c:showLegendKey val="0"/>
          <c:showVal val="0"/>
          <c:showCatName val="0"/>
          <c:showSerName val="0"/>
          <c:showPercent val="0"/>
          <c:showBubbleSize val="0"/>
        </c:dLbls>
        <c:gapWidth val="150"/>
        <c:shape val="box"/>
        <c:axId val="142899632"/>
        <c:axId val="142953448"/>
        <c:axId val="0"/>
      </c:bar3DChart>
      <c:catAx>
        <c:axId val="14289963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2953448"/>
        <c:crosses val="autoZero"/>
        <c:auto val="1"/>
        <c:lblAlgn val="ctr"/>
        <c:lblOffset val="100"/>
        <c:noMultiLvlLbl val="0"/>
      </c:catAx>
      <c:valAx>
        <c:axId val="142953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2899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solidFill>
                  <a:schemeClr val="tx1"/>
                </a:solidFill>
                <a:latin typeface="Palatino Linotype" charset="0"/>
                <a:ea typeface="Palatino Linotype" charset="0"/>
                <a:cs typeface="Palatino Linotype" charset="0"/>
              </a:rPr>
              <a:t>Cambiamento</a:t>
            </a:r>
            <a:r>
              <a:rPr lang="en-US" sz="1200" baseline="0">
                <a:solidFill>
                  <a:schemeClr val="tx1"/>
                </a:solidFill>
                <a:latin typeface="Palatino Linotype" charset="0"/>
                <a:ea typeface="Palatino Linotype" charset="0"/>
                <a:cs typeface="Palatino Linotype" charset="0"/>
              </a:rPr>
              <a:t> relazioni con gli altri</a:t>
            </a:r>
            <a:endParaRPr lang="en-US" sz="1200">
              <a:solidFill>
                <a:schemeClr val="tx1"/>
              </a:solidFill>
              <a:latin typeface="Palatino Linotype" charset="0"/>
              <a:ea typeface="Palatino Linotype" charset="0"/>
              <a:cs typeface="Palatino Linotype"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Foglio1!$B$1</c:f>
              <c:strCache>
                <c:ptCount val="1"/>
                <c:pt idx="0">
                  <c:v>Cambiamento visione del mondo</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2649-6042-896E-17C2A7A6AEAE}"/>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2649-6042-896E-17C2A7A6AEAE}"/>
              </c:ext>
            </c:extLst>
          </c:dPt>
          <c:cat>
            <c:strRef>
              <c:f>Foglio1!$A$2:$A$3</c:f>
              <c:strCache>
                <c:ptCount val="2"/>
                <c:pt idx="0">
                  <c:v>Sì</c:v>
                </c:pt>
                <c:pt idx="1">
                  <c:v>No</c:v>
                </c:pt>
              </c:strCache>
            </c:strRef>
          </c:cat>
          <c:val>
            <c:numRef>
              <c:f>Foglio1!$B$2:$B$3</c:f>
              <c:numCache>
                <c:formatCode>General</c:formatCode>
                <c:ptCount val="2"/>
                <c:pt idx="0">
                  <c:v>175</c:v>
                </c:pt>
                <c:pt idx="1">
                  <c:v>135</c:v>
                </c:pt>
              </c:numCache>
            </c:numRef>
          </c:val>
          <c:extLst>
            <c:ext xmlns:c16="http://schemas.microsoft.com/office/drawing/2014/chart" uri="{C3380CC4-5D6E-409C-BE32-E72D297353CC}">
              <c16:uniqueId val="{00000004-2649-6042-896E-17C2A7A6AEAE}"/>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Cambiamento</a:t>
            </a:r>
            <a:r>
              <a:rPr lang="it-IT" sz="1200" baseline="0">
                <a:solidFill>
                  <a:schemeClr val="tx1"/>
                </a:solidFill>
                <a:latin typeface="Palatino Linotype" charset="0"/>
                <a:ea typeface="Palatino Linotype" charset="0"/>
                <a:cs typeface="Palatino Linotype" charset="0"/>
              </a:rPr>
              <a:t> relazioni con gli altri </a:t>
            </a:r>
            <a:r>
              <a:rPr lang="it-IT" sz="1200">
                <a:solidFill>
                  <a:schemeClr val="tx1"/>
                </a:solidFill>
                <a:latin typeface="Palatino Linotype" charset="0"/>
                <a:ea typeface="Palatino Linotype" charset="0"/>
                <a:cs typeface="Palatino Linotype" charset="0"/>
              </a:rPr>
              <a:t>per anno di corso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Sì</c:v>
                </c:pt>
              </c:strCache>
            </c:strRef>
          </c:tx>
          <c:spPr>
            <a:solidFill>
              <a:schemeClr val="accent1"/>
            </a:solidFill>
            <a:ln>
              <a:noFill/>
            </a:ln>
            <a:effectLst/>
            <a:sp3d/>
          </c:spPr>
          <c:invertIfNegative val="0"/>
          <c:cat>
            <c:strRef>
              <c:f>Foglio1!$A$2:$A$4</c:f>
              <c:strCache>
                <c:ptCount val="3"/>
                <c:pt idx="0">
                  <c:v>III</c:v>
                </c:pt>
                <c:pt idx="1">
                  <c:v>IV</c:v>
                </c:pt>
                <c:pt idx="2">
                  <c:v>V</c:v>
                </c:pt>
              </c:strCache>
            </c:strRef>
          </c:cat>
          <c:val>
            <c:numRef>
              <c:f>Foglio1!$B$2:$B$4</c:f>
              <c:numCache>
                <c:formatCode>General</c:formatCode>
                <c:ptCount val="3"/>
                <c:pt idx="0">
                  <c:v>40.32</c:v>
                </c:pt>
                <c:pt idx="1">
                  <c:v>59.68</c:v>
                </c:pt>
                <c:pt idx="2">
                  <c:v>63.71</c:v>
                </c:pt>
              </c:numCache>
            </c:numRef>
          </c:val>
          <c:extLst>
            <c:ext xmlns:c16="http://schemas.microsoft.com/office/drawing/2014/chart" uri="{C3380CC4-5D6E-409C-BE32-E72D297353CC}">
              <c16:uniqueId val="{00000000-D7D6-C94E-8840-FD0638778C73}"/>
            </c:ext>
          </c:extLst>
        </c:ser>
        <c:ser>
          <c:idx val="1"/>
          <c:order val="1"/>
          <c:tx>
            <c:strRef>
              <c:f>Foglio1!$C$1</c:f>
              <c:strCache>
                <c:ptCount val="1"/>
                <c:pt idx="0">
                  <c:v>No</c:v>
                </c:pt>
              </c:strCache>
            </c:strRef>
          </c:tx>
          <c:spPr>
            <a:solidFill>
              <a:schemeClr val="accent2"/>
            </a:solidFill>
            <a:ln>
              <a:noFill/>
            </a:ln>
            <a:effectLst/>
            <a:sp3d/>
          </c:spPr>
          <c:invertIfNegative val="0"/>
          <c:cat>
            <c:strRef>
              <c:f>Foglio1!$A$2:$A$4</c:f>
              <c:strCache>
                <c:ptCount val="3"/>
                <c:pt idx="0">
                  <c:v>III</c:v>
                </c:pt>
                <c:pt idx="1">
                  <c:v>IV</c:v>
                </c:pt>
                <c:pt idx="2">
                  <c:v>V</c:v>
                </c:pt>
              </c:strCache>
            </c:strRef>
          </c:cat>
          <c:val>
            <c:numRef>
              <c:f>Foglio1!$C$2:$C$4</c:f>
              <c:numCache>
                <c:formatCode>General</c:formatCode>
                <c:ptCount val="3"/>
                <c:pt idx="0">
                  <c:v>59.68</c:v>
                </c:pt>
                <c:pt idx="1">
                  <c:v>40.32</c:v>
                </c:pt>
                <c:pt idx="2">
                  <c:v>36.29</c:v>
                </c:pt>
              </c:numCache>
            </c:numRef>
          </c:val>
          <c:extLst>
            <c:ext xmlns:c16="http://schemas.microsoft.com/office/drawing/2014/chart" uri="{C3380CC4-5D6E-409C-BE32-E72D297353CC}">
              <c16:uniqueId val="{00000001-D7D6-C94E-8840-FD0638778C73}"/>
            </c:ext>
          </c:extLst>
        </c:ser>
        <c:dLbls>
          <c:showLegendKey val="0"/>
          <c:showVal val="0"/>
          <c:showCatName val="0"/>
          <c:showSerName val="0"/>
          <c:showPercent val="0"/>
          <c:showBubbleSize val="0"/>
        </c:dLbls>
        <c:gapWidth val="150"/>
        <c:shape val="box"/>
        <c:axId val="142956976"/>
        <c:axId val="141403608"/>
        <c:axId val="0"/>
      </c:bar3DChart>
      <c:catAx>
        <c:axId val="1429569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1403608"/>
        <c:crosses val="autoZero"/>
        <c:auto val="1"/>
        <c:lblAlgn val="ctr"/>
        <c:lblOffset val="100"/>
        <c:noMultiLvlLbl val="0"/>
      </c:catAx>
      <c:valAx>
        <c:axId val="141403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2956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Cambiamento</a:t>
            </a:r>
            <a:r>
              <a:rPr lang="it-IT" sz="1200" baseline="0">
                <a:solidFill>
                  <a:schemeClr val="tx1"/>
                </a:solidFill>
                <a:latin typeface="Palatino Linotype" charset="0"/>
                <a:ea typeface="Palatino Linotype" charset="0"/>
                <a:cs typeface="Palatino Linotype" charset="0"/>
              </a:rPr>
              <a:t> relazioni con gli altri</a:t>
            </a:r>
            <a:r>
              <a:rPr lang="it-IT" sz="1200">
                <a:solidFill>
                  <a:schemeClr val="tx1"/>
                </a:solidFill>
                <a:latin typeface="Palatino Linotype" charset="0"/>
                <a:ea typeface="Palatino Linotype" charset="0"/>
                <a:cs typeface="Palatino Linotype" charset="0"/>
              </a:rPr>
              <a:t> per indirizzo scolastico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Sì</c:v>
                </c:pt>
              </c:strCache>
            </c:strRef>
          </c:tx>
          <c:spPr>
            <a:solidFill>
              <a:schemeClr val="accent1"/>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Foglio1!$B$2:$B$10</c:f>
              <c:numCache>
                <c:formatCode>General</c:formatCode>
                <c:ptCount val="9"/>
                <c:pt idx="0">
                  <c:v>51.39</c:v>
                </c:pt>
                <c:pt idx="1">
                  <c:v>37.5</c:v>
                </c:pt>
                <c:pt idx="2">
                  <c:v>66.669999999999973</c:v>
                </c:pt>
                <c:pt idx="3">
                  <c:v>73.91</c:v>
                </c:pt>
                <c:pt idx="4">
                  <c:v>72.73</c:v>
                </c:pt>
                <c:pt idx="5">
                  <c:v>55.56</c:v>
                </c:pt>
                <c:pt idx="6">
                  <c:v>58.33</c:v>
                </c:pt>
                <c:pt idx="7">
                  <c:v>66.669999999999973</c:v>
                </c:pt>
                <c:pt idx="8">
                  <c:v>53.33</c:v>
                </c:pt>
              </c:numCache>
            </c:numRef>
          </c:val>
          <c:extLst>
            <c:ext xmlns:c16="http://schemas.microsoft.com/office/drawing/2014/chart" uri="{C3380CC4-5D6E-409C-BE32-E72D297353CC}">
              <c16:uniqueId val="{00000000-585A-9142-AA38-D0044D54543A}"/>
            </c:ext>
          </c:extLst>
        </c:ser>
        <c:ser>
          <c:idx val="1"/>
          <c:order val="1"/>
          <c:tx>
            <c:strRef>
              <c:f>Foglio1!$C$1</c:f>
              <c:strCache>
                <c:ptCount val="1"/>
                <c:pt idx="0">
                  <c:v>No</c:v>
                </c:pt>
              </c:strCache>
            </c:strRef>
          </c:tx>
          <c:spPr>
            <a:solidFill>
              <a:schemeClr val="accent2"/>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Foglio1!$C$2:$C$10</c:f>
              <c:numCache>
                <c:formatCode>General</c:formatCode>
                <c:ptCount val="9"/>
                <c:pt idx="0">
                  <c:v>48.61</c:v>
                </c:pt>
                <c:pt idx="1">
                  <c:v>62.5</c:v>
                </c:pt>
                <c:pt idx="2">
                  <c:v>33.33</c:v>
                </c:pt>
                <c:pt idx="3">
                  <c:v>26.09</c:v>
                </c:pt>
                <c:pt idx="4">
                  <c:v>27.27</c:v>
                </c:pt>
                <c:pt idx="5">
                  <c:v>44.44</c:v>
                </c:pt>
                <c:pt idx="6">
                  <c:v>41.67</c:v>
                </c:pt>
                <c:pt idx="7">
                  <c:v>33.33</c:v>
                </c:pt>
                <c:pt idx="8">
                  <c:v>46.67</c:v>
                </c:pt>
              </c:numCache>
            </c:numRef>
          </c:val>
          <c:extLst>
            <c:ext xmlns:c16="http://schemas.microsoft.com/office/drawing/2014/chart" uri="{C3380CC4-5D6E-409C-BE32-E72D297353CC}">
              <c16:uniqueId val="{00000001-585A-9142-AA38-D0044D54543A}"/>
            </c:ext>
          </c:extLst>
        </c:ser>
        <c:dLbls>
          <c:showLegendKey val="0"/>
          <c:showVal val="0"/>
          <c:showCatName val="0"/>
          <c:showSerName val="0"/>
          <c:showPercent val="0"/>
          <c:showBubbleSize val="0"/>
        </c:dLbls>
        <c:gapWidth val="150"/>
        <c:shape val="box"/>
        <c:axId val="141404000"/>
        <c:axId val="141404392"/>
        <c:axId val="0"/>
      </c:bar3DChart>
      <c:catAx>
        <c:axId val="1414040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1404392"/>
        <c:crosses val="autoZero"/>
        <c:auto val="1"/>
        <c:lblAlgn val="ctr"/>
        <c:lblOffset val="100"/>
        <c:noMultiLvlLbl val="0"/>
      </c:catAx>
      <c:valAx>
        <c:axId val="141404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1404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solidFill>
                  <a:schemeClr val="tx1"/>
                </a:solidFill>
                <a:latin typeface="Palatino Linotype" charset="0"/>
                <a:ea typeface="Palatino Linotype" charset="0"/>
                <a:cs typeface="Palatino Linotype" charset="0"/>
              </a:rPr>
              <a:t>Valutazione della filosofia come disciplina scolastica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Foglio1!$B$1</c:f>
              <c:strCache>
                <c:ptCount val="1"/>
                <c:pt idx="0">
                  <c:v>Cambiamento visione del mondo</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EC7-6145-B285-41C79351B9C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EC7-6145-B285-41C79351B9C3}"/>
              </c:ext>
            </c:extLst>
          </c:dPt>
          <c:cat>
            <c:strRef>
              <c:f>Foglio1!$A$2:$A$3</c:f>
              <c:strCache>
                <c:ptCount val="2"/>
                <c:pt idx="0">
                  <c:v>Positiva</c:v>
                </c:pt>
                <c:pt idx="1">
                  <c:v>Negativa</c:v>
                </c:pt>
              </c:strCache>
            </c:strRef>
          </c:cat>
          <c:val>
            <c:numRef>
              <c:f>Foglio1!$B$2:$B$3</c:f>
              <c:numCache>
                <c:formatCode>General</c:formatCode>
                <c:ptCount val="2"/>
                <c:pt idx="0">
                  <c:v>247</c:v>
                </c:pt>
                <c:pt idx="1">
                  <c:v>63</c:v>
                </c:pt>
              </c:numCache>
            </c:numRef>
          </c:val>
          <c:extLst>
            <c:ext xmlns:c16="http://schemas.microsoft.com/office/drawing/2014/chart" uri="{C3380CC4-5D6E-409C-BE32-E72D297353CC}">
              <c16:uniqueId val="{00000004-FEC7-6145-B285-41C79351B9C3}"/>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Valutazione</a:t>
            </a:r>
            <a:r>
              <a:rPr lang="it-IT" sz="1200" baseline="0">
                <a:solidFill>
                  <a:schemeClr val="tx1"/>
                </a:solidFill>
                <a:latin typeface="Palatino Linotype" charset="0"/>
                <a:ea typeface="Palatino Linotype" charset="0"/>
                <a:cs typeface="Palatino Linotype" charset="0"/>
              </a:rPr>
              <a:t> della filosofia come disciplina scolastica </a:t>
            </a:r>
            <a:r>
              <a:rPr lang="it-IT" sz="1200">
                <a:solidFill>
                  <a:schemeClr val="tx1"/>
                </a:solidFill>
                <a:latin typeface="Palatino Linotype" charset="0"/>
                <a:ea typeface="Palatino Linotype" charset="0"/>
                <a:cs typeface="Palatino Linotype" charset="0"/>
              </a:rPr>
              <a:t>per anno di corso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Positiva</c:v>
                </c:pt>
              </c:strCache>
            </c:strRef>
          </c:tx>
          <c:spPr>
            <a:solidFill>
              <a:schemeClr val="accent1"/>
            </a:solidFill>
            <a:ln>
              <a:noFill/>
            </a:ln>
            <a:effectLst/>
            <a:sp3d/>
          </c:spPr>
          <c:invertIfNegative val="0"/>
          <c:cat>
            <c:strRef>
              <c:f>Foglio1!$A$2:$A$4</c:f>
              <c:strCache>
                <c:ptCount val="3"/>
                <c:pt idx="0">
                  <c:v>III</c:v>
                </c:pt>
                <c:pt idx="1">
                  <c:v>IV</c:v>
                </c:pt>
                <c:pt idx="2">
                  <c:v>V</c:v>
                </c:pt>
              </c:strCache>
            </c:strRef>
          </c:cat>
          <c:val>
            <c:numRef>
              <c:f>Foglio1!$B$2:$B$4</c:f>
              <c:numCache>
                <c:formatCode>General</c:formatCode>
                <c:ptCount val="3"/>
                <c:pt idx="0">
                  <c:v>90.32</c:v>
                </c:pt>
                <c:pt idx="1">
                  <c:v>77.42</c:v>
                </c:pt>
                <c:pt idx="2">
                  <c:v>76.61</c:v>
                </c:pt>
              </c:numCache>
            </c:numRef>
          </c:val>
          <c:extLst>
            <c:ext xmlns:c16="http://schemas.microsoft.com/office/drawing/2014/chart" uri="{C3380CC4-5D6E-409C-BE32-E72D297353CC}">
              <c16:uniqueId val="{00000000-A85B-944E-BB2D-920690509758}"/>
            </c:ext>
          </c:extLst>
        </c:ser>
        <c:ser>
          <c:idx val="1"/>
          <c:order val="1"/>
          <c:tx>
            <c:strRef>
              <c:f>Foglio1!$C$1</c:f>
              <c:strCache>
                <c:ptCount val="1"/>
                <c:pt idx="0">
                  <c:v>Negativa</c:v>
                </c:pt>
              </c:strCache>
            </c:strRef>
          </c:tx>
          <c:spPr>
            <a:solidFill>
              <a:schemeClr val="accent2"/>
            </a:solidFill>
            <a:ln>
              <a:noFill/>
            </a:ln>
            <a:effectLst/>
            <a:sp3d/>
          </c:spPr>
          <c:invertIfNegative val="0"/>
          <c:cat>
            <c:strRef>
              <c:f>Foglio1!$A$2:$A$4</c:f>
              <c:strCache>
                <c:ptCount val="3"/>
                <c:pt idx="0">
                  <c:v>III</c:v>
                </c:pt>
                <c:pt idx="1">
                  <c:v>IV</c:v>
                </c:pt>
                <c:pt idx="2">
                  <c:v>V</c:v>
                </c:pt>
              </c:strCache>
            </c:strRef>
          </c:cat>
          <c:val>
            <c:numRef>
              <c:f>Foglio1!$C$2:$C$4</c:f>
              <c:numCache>
                <c:formatCode>General</c:formatCode>
                <c:ptCount val="3"/>
                <c:pt idx="0">
                  <c:v>9.68</c:v>
                </c:pt>
                <c:pt idx="1">
                  <c:v>22.58</c:v>
                </c:pt>
                <c:pt idx="2">
                  <c:v>23.39</c:v>
                </c:pt>
              </c:numCache>
            </c:numRef>
          </c:val>
          <c:extLst>
            <c:ext xmlns:c16="http://schemas.microsoft.com/office/drawing/2014/chart" uri="{C3380CC4-5D6E-409C-BE32-E72D297353CC}">
              <c16:uniqueId val="{00000001-A85B-944E-BB2D-920690509758}"/>
            </c:ext>
          </c:extLst>
        </c:ser>
        <c:dLbls>
          <c:showLegendKey val="0"/>
          <c:showVal val="0"/>
          <c:showCatName val="0"/>
          <c:showSerName val="0"/>
          <c:showPercent val="0"/>
          <c:showBubbleSize val="0"/>
        </c:dLbls>
        <c:gapWidth val="150"/>
        <c:shape val="box"/>
        <c:axId val="143054776"/>
        <c:axId val="143055168"/>
        <c:axId val="0"/>
      </c:bar3DChart>
      <c:catAx>
        <c:axId val="1430547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3055168"/>
        <c:crosses val="autoZero"/>
        <c:auto val="1"/>
        <c:lblAlgn val="ctr"/>
        <c:lblOffset val="100"/>
        <c:noMultiLvlLbl val="0"/>
      </c:catAx>
      <c:valAx>
        <c:axId val="143055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3054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200">
                <a:solidFill>
                  <a:schemeClr val="tx1"/>
                </a:solidFill>
                <a:latin typeface="Palatino Linotype" charset="0"/>
                <a:ea typeface="Palatino Linotype" charset="0"/>
                <a:cs typeface="Palatino Linotype" charset="0"/>
              </a:rPr>
              <a:t>Valutazione della filosofia come disciplina per indirizzo scolastico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Foglio1!$B$1</c:f>
              <c:strCache>
                <c:ptCount val="1"/>
                <c:pt idx="0">
                  <c:v>Positiva</c:v>
                </c:pt>
              </c:strCache>
            </c:strRef>
          </c:tx>
          <c:spPr>
            <a:solidFill>
              <a:schemeClr val="accent1"/>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Foglio1!$B$2:$B$10</c:f>
              <c:numCache>
                <c:formatCode>General</c:formatCode>
                <c:ptCount val="9"/>
                <c:pt idx="0">
                  <c:v>70.14</c:v>
                </c:pt>
                <c:pt idx="1">
                  <c:v>100</c:v>
                </c:pt>
                <c:pt idx="2">
                  <c:v>86.669999999999973</c:v>
                </c:pt>
                <c:pt idx="3">
                  <c:v>100</c:v>
                </c:pt>
                <c:pt idx="4">
                  <c:v>86.36</c:v>
                </c:pt>
                <c:pt idx="5">
                  <c:v>77.78</c:v>
                </c:pt>
                <c:pt idx="6">
                  <c:v>91.669999999999973</c:v>
                </c:pt>
                <c:pt idx="7">
                  <c:v>100</c:v>
                </c:pt>
                <c:pt idx="8">
                  <c:v>60</c:v>
                </c:pt>
              </c:numCache>
            </c:numRef>
          </c:val>
          <c:extLst>
            <c:ext xmlns:c16="http://schemas.microsoft.com/office/drawing/2014/chart" uri="{C3380CC4-5D6E-409C-BE32-E72D297353CC}">
              <c16:uniqueId val="{00000000-7942-F343-B86D-A7D10B7563C6}"/>
            </c:ext>
          </c:extLst>
        </c:ser>
        <c:ser>
          <c:idx val="1"/>
          <c:order val="1"/>
          <c:tx>
            <c:strRef>
              <c:f>Foglio1!$C$1</c:f>
              <c:strCache>
                <c:ptCount val="1"/>
                <c:pt idx="0">
                  <c:v>Negativa</c:v>
                </c:pt>
              </c:strCache>
            </c:strRef>
          </c:tx>
          <c:spPr>
            <a:solidFill>
              <a:schemeClr val="accent2"/>
            </a:solidFill>
            <a:ln>
              <a:noFill/>
            </a:ln>
            <a:effectLst/>
            <a:sp3d/>
          </c:spPr>
          <c:invertIfNegative val="0"/>
          <c:cat>
            <c:strRef>
              <c:f>Foglio1!$A$2:$A$10</c:f>
              <c:strCache>
                <c:ptCount val="9"/>
                <c:pt idx="0">
                  <c:v>SC</c:v>
                </c:pt>
                <c:pt idx="1">
                  <c:v>SCA</c:v>
                </c:pt>
                <c:pt idx="2">
                  <c:v>CL</c:v>
                </c:pt>
                <c:pt idx="3">
                  <c:v>CLE</c:v>
                </c:pt>
                <c:pt idx="4">
                  <c:v>CO</c:v>
                </c:pt>
                <c:pt idx="5">
                  <c:v>SU</c:v>
                </c:pt>
                <c:pt idx="6">
                  <c:v>ES</c:v>
                </c:pt>
                <c:pt idx="7">
                  <c:v>M</c:v>
                </c:pt>
                <c:pt idx="8">
                  <c:v>L</c:v>
                </c:pt>
              </c:strCache>
            </c:strRef>
          </c:cat>
          <c:val>
            <c:numRef>
              <c:f>Foglio1!$C$2:$C$10</c:f>
              <c:numCache>
                <c:formatCode>General</c:formatCode>
                <c:ptCount val="9"/>
                <c:pt idx="0">
                  <c:v>29.86</c:v>
                </c:pt>
                <c:pt idx="1">
                  <c:v>0</c:v>
                </c:pt>
                <c:pt idx="2">
                  <c:v>13.33</c:v>
                </c:pt>
                <c:pt idx="3">
                  <c:v>0</c:v>
                </c:pt>
                <c:pt idx="4">
                  <c:v>13.64</c:v>
                </c:pt>
                <c:pt idx="5">
                  <c:v>22.22</c:v>
                </c:pt>
                <c:pt idx="6">
                  <c:v>8.33</c:v>
                </c:pt>
                <c:pt idx="7">
                  <c:v>0</c:v>
                </c:pt>
                <c:pt idx="8">
                  <c:v>40</c:v>
                </c:pt>
              </c:numCache>
            </c:numRef>
          </c:val>
          <c:extLst>
            <c:ext xmlns:c16="http://schemas.microsoft.com/office/drawing/2014/chart" uri="{C3380CC4-5D6E-409C-BE32-E72D297353CC}">
              <c16:uniqueId val="{00000001-7942-F343-B86D-A7D10B7563C6}"/>
            </c:ext>
          </c:extLst>
        </c:ser>
        <c:dLbls>
          <c:showLegendKey val="0"/>
          <c:showVal val="0"/>
          <c:showCatName val="0"/>
          <c:showSerName val="0"/>
          <c:showPercent val="0"/>
          <c:showBubbleSize val="0"/>
        </c:dLbls>
        <c:gapWidth val="150"/>
        <c:shape val="box"/>
        <c:axId val="143055952"/>
        <c:axId val="143056344"/>
        <c:axId val="0"/>
      </c:bar3DChart>
      <c:catAx>
        <c:axId val="1430559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3056344"/>
        <c:crosses val="autoZero"/>
        <c:auto val="1"/>
        <c:lblAlgn val="ctr"/>
        <c:lblOffset val="100"/>
        <c:noMultiLvlLbl val="0"/>
      </c:catAx>
      <c:valAx>
        <c:axId val="1430563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43055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CCA6291-77FC-4C28-BECB-0344EA7B86B0}" type="datetimeFigureOut">
              <a:rPr lang="it-IT" smtClean="0"/>
              <a:t>18/05/21</a:t>
            </a:fld>
            <a:endParaRPr lang="it-IT"/>
          </a:p>
        </p:txBody>
      </p:sp>
      <p:sp>
        <p:nvSpPr>
          <p:cNvPr id="4" name="Segnaposto piè di pa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334313A-27D1-47CD-814B-5E06E2BB93E9}" type="slidenum">
              <a:rPr lang="it-IT" smtClean="0"/>
              <a:t>‹N›</a:t>
            </a:fld>
            <a:endParaRPr lang="it-IT"/>
          </a:p>
        </p:txBody>
      </p:sp>
    </p:spTree>
    <p:extLst>
      <p:ext uri="{BB962C8B-B14F-4D97-AF65-F5344CB8AC3E}">
        <p14:creationId xmlns:p14="http://schemas.microsoft.com/office/powerpoint/2010/main" val="4274100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C7E3029-9FCC-4211-BCAC-C00000D4BA2D}" type="datetimeFigureOut">
              <a:rPr lang="it-IT" smtClean="0"/>
              <a:t>18/05/21</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FC7AC99-3B97-4F63-8C57-79546F6EF493}" type="slidenum">
              <a:rPr lang="it-IT" smtClean="0"/>
              <a:t>‹N›</a:t>
            </a:fld>
            <a:endParaRPr lang="it-IT"/>
          </a:p>
        </p:txBody>
      </p:sp>
    </p:spTree>
    <p:extLst>
      <p:ext uri="{BB962C8B-B14F-4D97-AF65-F5344CB8AC3E}">
        <p14:creationId xmlns:p14="http://schemas.microsoft.com/office/powerpoint/2010/main" val="2379477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a:t>
            </a:fld>
            <a:endParaRPr lang="it-IT"/>
          </a:p>
        </p:txBody>
      </p:sp>
    </p:spTree>
    <p:extLst>
      <p:ext uri="{BB962C8B-B14F-4D97-AF65-F5344CB8AC3E}">
        <p14:creationId xmlns:p14="http://schemas.microsoft.com/office/powerpoint/2010/main" val="2702713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10</a:t>
            </a:fld>
            <a:endParaRPr lang="it-IT"/>
          </a:p>
        </p:txBody>
      </p:sp>
    </p:spTree>
    <p:extLst>
      <p:ext uri="{BB962C8B-B14F-4D97-AF65-F5344CB8AC3E}">
        <p14:creationId xmlns:p14="http://schemas.microsoft.com/office/powerpoint/2010/main" val="3588156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11</a:t>
            </a:fld>
            <a:endParaRPr lang="it-IT"/>
          </a:p>
        </p:txBody>
      </p:sp>
    </p:spTree>
    <p:extLst>
      <p:ext uri="{BB962C8B-B14F-4D97-AF65-F5344CB8AC3E}">
        <p14:creationId xmlns:p14="http://schemas.microsoft.com/office/powerpoint/2010/main" val="1835284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12</a:t>
            </a:fld>
            <a:endParaRPr lang="it-IT"/>
          </a:p>
        </p:txBody>
      </p:sp>
    </p:spTree>
    <p:extLst>
      <p:ext uri="{BB962C8B-B14F-4D97-AF65-F5344CB8AC3E}">
        <p14:creationId xmlns:p14="http://schemas.microsoft.com/office/powerpoint/2010/main" val="1697811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13</a:t>
            </a:fld>
            <a:endParaRPr lang="it-IT"/>
          </a:p>
        </p:txBody>
      </p:sp>
    </p:spTree>
    <p:extLst>
      <p:ext uri="{BB962C8B-B14F-4D97-AF65-F5344CB8AC3E}">
        <p14:creationId xmlns:p14="http://schemas.microsoft.com/office/powerpoint/2010/main" val="3130485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14</a:t>
            </a:fld>
            <a:endParaRPr lang="it-IT"/>
          </a:p>
        </p:txBody>
      </p:sp>
    </p:spTree>
    <p:extLst>
      <p:ext uri="{BB962C8B-B14F-4D97-AF65-F5344CB8AC3E}">
        <p14:creationId xmlns:p14="http://schemas.microsoft.com/office/powerpoint/2010/main" val="141607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15</a:t>
            </a:fld>
            <a:endParaRPr lang="it-IT"/>
          </a:p>
        </p:txBody>
      </p:sp>
    </p:spTree>
    <p:extLst>
      <p:ext uri="{BB962C8B-B14F-4D97-AF65-F5344CB8AC3E}">
        <p14:creationId xmlns:p14="http://schemas.microsoft.com/office/powerpoint/2010/main" val="3418549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16</a:t>
            </a:fld>
            <a:endParaRPr lang="it-IT"/>
          </a:p>
        </p:txBody>
      </p:sp>
    </p:spTree>
    <p:extLst>
      <p:ext uri="{BB962C8B-B14F-4D97-AF65-F5344CB8AC3E}">
        <p14:creationId xmlns:p14="http://schemas.microsoft.com/office/powerpoint/2010/main" val="3759258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17</a:t>
            </a:fld>
            <a:endParaRPr lang="it-IT"/>
          </a:p>
        </p:txBody>
      </p:sp>
    </p:spTree>
    <p:extLst>
      <p:ext uri="{BB962C8B-B14F-4D97-AF65-F5344CB8AC3E}">
        <p14:creationId xmlns:p14="http://schemas.microsoft.com/office/powerpoint/2010/main" val="212320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18</a:t>
            </a:fld>
            <a:endParaRPr lang="it-IT"/>
          </a:p>
        </p:txBody>
      </p:sp>
    </p:spTree>
    <p:extLst>
      <p:ext uri="{BB962C8B-B14F-4D97-AF65-F5344CB8AC3E}">
        <p14:creationId xmlns:p14="http://schemas.microsoft.com/office/powerpoint/2010/main" val="3453763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19</a:t>
            </a:fld>
            <a:endParaRPr lang="it-IT"/>
          </a:p>
        </p:txBody>
      </p:sp>
    </p:spTree>
    <p:extLst>
      <p:ext uri="{BB962C8B-B14F-4D97-AF65-F5344CB8AC3E}">
        <p14:creationId xmlns:p14="http://schemas.microsoft.com/office/powerpoint/2010/main" val="183249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a:t>
            </a:fld>
            <a:endParaRPr lang="it-IT"/>
          </a:p>
        </p:txBody>
      </p:sp>
    </p:spTree>
    <p:extLst>
      <p:ext uri="{BB962C8B-B14F-4D97-AF65-F5344CB8AC3E}">
        <p14:creationId xmlns:p14="http://schemas.microsoft.com/office/powerpoint/2010/main" val="52313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20</a:t>
            </a:fld>
            <a:endParaRPr lang="it-IT"/>
          </a:p>
        </p:txBody>
      </p:sp>
    </p:spTree>
    <p:extLst>
      <p:ext uri="{BB962C8B-B14F-4D97-AF65-F5344CB8AC3E}">
        <p14:creationId xmlns:p14="http://schemas.microsoft.com/office/powerpoint/2010/main" val="16356475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21</a:t>
            </a:fld>
            <a:endParaRPr lang="it-IT"/>
          </a:p>
        </p:txBody>
      </p:sp>
    </p:spTree>
    <p:extLst>
      <p:ext uri="{BB962C8B-B14F-4D97-AF65-F5344CB8AC3E}">
        <p14:creationId xmlns:p14="http://schemas.microsoft.com/office/powerpoint/2010/main" val="2959668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22</a:t>
            </a:fld>
            <a:endParaRPr lang="it-IT"/>
          </a:p>
        </p:txBody>
      </p:sp>
    </p:spTree>
    <p:extLst>
      <p:ext uri="{BB962C8B-B14F-4D97-AF65-F5344CB8AC3E}">
        <p14:creationId xmlns:p14="http://schemas.microsoft.com/office/powerpoint/2010/main" val="1074998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23</a:t>
            </a:fld>
            <a:endParaRPr lang="it-IT"/>
          </a:p>
        </p:txBody>
      </p:sp>
    </p:spTree>
    <p:extLst>
      <p:ext uri="{BB962C8B-B14F-4D97-AF65-F5344CB8AC3E}">
        <p14:creationId xmlns:p14="http://schemas.microsoft.com/office/powerpoint/2010/main" val="2316202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24</a:t>
            </a:fld>
            <a:endParaRPr lang="it-IT"/>
          </a:p>
        </p:txBody>
      </p:sp>
    </p:spTree>
    <p:extLst>
      <p:ext uri="{BB962C8B-B14F-4D97-AF65-F5344CB8AC3E}">
        <p14:creationId xmlns:p14="http://schemas.microsoft.com/office/powerpoint/2010/main" val="30223269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25</a:t>
            </a:fld>
            <a:endParaRPr lang="it-IT"/>
          </a:p>
        </p:txBody>
      </p:sp>
    </p:spTree>
    <p:extLst>
      <p:ext uri="{BB962C8B-B14F-4D97-AF65-F5344CB8AC3E}">
        <p14:creationId xmlns:p14="http://schemas.microsoft.com/office/powerpoint/2010/main" val="22402230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26</a:t>
            </a:fld>
            <a:endParaRPr lang="it-IT"/>
          </a:p>
        </p:txBody>
      </p:sp>
    </p:spTree>
    <p:extLst>
      <p:ext uri="{BB962C8B-B14F-4D97-AF65-F5344CB8AC3E}">
        <p14:creationId xmlns:p14="http://schemas.microsoft.com/office/powerpoint/2010/main" val="4266936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27</a:t>
            </a:fld>
            <a:endParaRPr lang="it-IT"/>
          </a:p>
        </p:txBody>
      </p:sp>
    </p:spTree>
    <p:extLst>
      <p:ext uri="{BB962C8B-B14F-4D97-AF65-F5344CB8AC3E}">
        <p14:creationId xmlns:p14="http://schemas.microsoft.com/office/powerpoint/2010/main" val="2285115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28</a:t>
            </a:fld>
            <a:endParaRPr lang="it-IT"/>
          </a:p>
        </p:txBody>
      </p:sp>
    </p:spTree>
    <p:extLst>
      <p:ext uri="{BB962C8B-B14F-4D97-AF65-F5344CB8AC3E}">
        <p14:creationId xmlns:p14="http://schemas.microsoft.com/office/powerpoint/2010/main" val="17824516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29</a:t>
            </a:fld>
            <a:endParaRPr lang="it-IT"/>
          </a:p>
        </p:txBody>
      </p:sp>
    </p:spTree>
    <p:extLst>
      <p:ext uri="{BB962C8B-B14F-4D97-AF65-F5344CB8AC3E}">
        <p14:creationId xmlns:p14="http://schemas.microsoft.com/office/powerpoint/2010/main" val="218084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a:t>
            </a:fld>
            <a:endParaRPr lang="it-IT"/>
          </a:p>
        </p:txBody>
      </p:sp>
    </p:spTree>
    <p:extLst>
      <p:ext uri="{BB962C8B-B14F-4D97-AF65-F5344CB8AC3E}">
        <p14:creationId xmlns:p14="http://schemas.microsoft.com/office/powerpoint/2010/main" val="845257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30</a:t>
            </a:fld>
            <a:endParaRPr lang="it-IT"/>
          </a:p>
        </p:txBody>
      </p:sp>
    </p:spTree>
    <p:extLst>
      <p:ext uri="{BB962C8B-B14F-4D97-AF65-F5344CB8AC3E}">
        <p14:creationId xmlns:p14="http://schemas.microsoft.com/office/powerpoint/2010/main" val="12164461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31</a:t>
            </a:fld>
            <a:endParaRPr lang="it-IT"/>
          </a:p>
        </p:txBody>
      </p:sp>
    </p:spTree>
    <p:extLst>
      <p:ext uri="{BB962C8B-B14F-4D97-AF65-F5344CB8AC3E}">
        <p14:creationId xmlns:p14="http://schemas.microsoft.com/office/powerpoint/2010/main" val="2175358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32</a:t>
            </a:fld>
            <a:endParaRPr lang="it-IT"/>
          </a:p>
        </p:txBody>
      </p:sp>
    </p:spTree>
    <p:extLst>
      <p:ext uri="{BB962C8B-B14F-4D97-AF65-F5344CB8AC3E}">
        <p14:creationId xmlns:p14="http://schemas.microsoft.com/office/powerpoint/2010/main" val="11837616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33</a:t>
            </a:fld>
            <a:endParaRPr lang="it-IT"/>
          </a:p>
        </p:txBody>
      </p:sp>
    </p:spTree>
    <p:extLst>
      <p:ext uri="{BB962C8B-B14F-4D97-AF65-F5344CB8AC3E}">
        <p14:creationId xmlns:p14="http://schemas.microsoft.com/office/powerpoint/2010/main" val="24620997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34</a:t>
            </a:fld>
            <a:endParaRPr lang="it-IT"/>
          </a:p>
        </p:txBody>
      </p:sp>
    </p:spTree>
    <p:extLst>
      <p:ext uri="{BB962C8B-B14F-4D97-AF65-F5344CB8AC3E}">
        <p14:creationId xmlns:p14="http://schemas.microsoft.com/office/powerpoint/2010/main" val="37772258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35</a:t>
            </a:fld>
            <a:endParaRPr lang="it-IT"/>
          </a:p>
        </p:txBody>
      </p:sp>
    </p:spTree>
    <p:extLst>
      <p:ext uri="{BB962C8B-B14F-4D97-AF65-F5344CB8AC3E}">
        <p14:creationId xmlns:p14="http://schemas.microsoft.com/office/powerpoint/2010/main" val="3885525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36</a:t>
            </a:fld>
            <a:endParaRPr lang="it-IT"/>
          </a:p>
        </p:txBody>
      </p:sp>
    </p:spTree>
    <p:extLst>
      <p:ext uri="{BB962C8B-B14F-4D97-AF65-F5344CB8AC3E}">
        <p14:creationId xmlns:p14="http://schemas.microsoft.com/office/powerpoint/2010/main" val="4723705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37</a:t>
            </a:fld>
            <a:endParaRPr lang="it-IT"/>
          </a:p>
        </p:txBody>
      </p:sp>
    </p:spTree>
    <p:extLst>
      <p:ext uri="{BB962C8B-B14F-4D97-AF65-F5344CB8AC3E}">
        <p14:creationId xmlns:p14="http://schemas.microsoft.com/office/powerpoint/2010/main" val="14151523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38</a:t>
            </a:fld>
            <a:endParaRPr lang="it-IT"/>
          </a:p>
        </p:txBody>
      </p:sp>
    </p:spTree>
    <p:extLst>
      <p:ext uri="{BB962C8B-B14F-4D97-AF65-F5344CB8AC3E}">
        <p14:creationId xmlns:p14="http://schemas.microsoft.com/office/powerpoint/2010/main" val="10225906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39</a:t>
            </a:fld>
            <a:endParaRPr lang="it-IT"/>
          </a:p>
        </p:txBody>
      </p:sp>
    </p:spTree>
    <p:extLst>
      <p:ext uri="{BB962C8B-B14F-4D97-AF65-F5344CB8AC3E}">
        <p14:creationId xmlns:p14="http://schemas.microsoft.com/office/powerpoint/2010/main" val="1075692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4</a:t>
            </a:fld>
            <a:endParaRPr lang="it-IT"/>
          </a:p>
        </p:txBody>
      </p:sp>
    </p:spTree>
    <p:extLst>
      <p:ext uri="{BB962C8B-B14F-4D97-AF65-F5344CB8AC3E}">
        <p14:creationId xmlns:p14="http://schemas.microsoft.com/office/powerpoint/2010/main" val="23724367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40</a:t>
            </a:fld>
            <a:endParaRPr lang="it-IT"/>
          </a:p>
        </p:txBody>
      </p:sp>
    </p:spTree>
    <p:extLst>
      <p:ext uri="{BB962C8B-B14F-4D97-AF65-F5344CB8AC3E}">
        <p14:creationId xmlns:p14="http://schemas.microsoft.com/office/powerpoint/2010/main" val="17469190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41</a:t>
            </a:fld>
            <a:endParaRPr lang="it-IT"/>
          </a:p>
        </p:txBody>
      </p:sp>
    </p:spTree>
    <p:extLst>
      <p:ext uri="{BB962C8B-B14F-4D97-AF65-F5344CB8AC3E}">
        <p14:creationId xmlns:p14="http://schemas.microsoft.com/office/powerpoint/2010/main" val="25253223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42</a:t>
            </a:fld>
            <a:endParaRPr lang="it-IT"/>
          </a:p>
        </p:txBody>
      </p:sp>
    </p:spTree>
    <p:extLst>
      <p:ext uri="{BB962C8B-B14F-4D97-AF65-F5344CB8AC3E}">
        <p14:creationId xmlns:p14="http://schemas.microsoft.com/office/powerpoint/2010/main" val="262470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5</a:t>
            </a:fld>
            <a:endParaRPr lang="it-IT"/>
          </a:p>
        </p:txBody>
      </p:sp>
    </p:spTree>
    <p:extLst>
      <p:ext uri="{BB962C8B-B14F-4D97-AF65-F5344CB8AC3E}">
        <p14:creationId xmlns:p14="http://schemas.microsoft.com/office/powerpoint/2010/main" val="2064156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6</a:t>
            </a:fld>
            <a:endParaRPr lang="it-IT"/>
          </a:p>
        </p:txBody>
      </p:sp>
    </p:spTree>
    <p:extLst>
      <p:ext uri="{BB962C8B-B14F-4D97-AF65-F5344CB8AC3E}">
        <p14:creationId xmlns:p14="http://schemas.microsoft.com/office/powerpoint/2010/main" val="1589222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7</a:t>
            </a:fld>
            <a:endParaRPr lang="it-IT"/>
          </a:p>
        </p:txBody>
      </p:sp>
    </p:spTree>
    <p:extLst>
      <p:ext uri="{BB962C8B-B14F-4D97-AF65-F5344CB8AC3E}">
        <p14:creationId xmlns:p14="http://schemas.microsoft.com/office/powerpoint/2010/main" val="2879671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8</a:t>
            </a:fld>
            <a:endParaRPr lang="it-IT"/>
          </a:p>
        </p:txBody>
      </p:sp>
    </p:spTree>
    <p:extLst>
      <p:ext uri="{BB962C8B-B14F-4D97-AF65-F5344CB8AC3E}">
        <p14:creationId xmlns:p14="http://schemas.microsoft.com/office/powerpoint/2010/main" val="110516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FC7AC99-3B97-4F63-8C57-79546F6EF493}" type="slidenum">
              <a:rPr lang="it-IT" smtClean="0"/>
              <a:t>9</a:t>
            </a:fld>
            <a:endParaRPr lang="it-IT"/>
          </a:p>
        </p:txBody>
      </p:sp>
    </p:spTree>
    <p:extLst>
      <p:ext uri="{BB962C8B-B14F-4D97-AF65-F5344CB8AC3E}">
        <p14:creationId xmlns:p14="http://schemas.microsoft.com/office/powerpoint/2010/main" val="1009502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3A10C42-20CB-1C46-B385-DE61FBFACDBE}" type="datetimeFigureOut">
              <a:rPr lang="it-IT" smtClean="0"/>
              <a:t>18/05/21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461630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3A10C42-20CB-1C46-B385-DE61FBFACDBE}" type="datetimeFigureOut">
              <a:rPr lang="it-IT" smtClean="0"/>
              <a:t>18/05/21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333344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3A10C42-20CB-1C46-B385-DE61FBFACDBE}" type="datetimeFigureOut">
              <a:rPr lang="it-IT" smtClean="0"/>
              <a:t>18/05/21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338393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3A10C42-20CB-1C46-B385-DE61FBFACDBE}" type="datetimeFigureOut">
              <a:rPr lang="it-IT" smtClean="0"/>
              <a:t>18/05/21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427037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73A10C42-20CB-1C46-B385-DE61FBFACDBE}" type="datetimeFigureOut">
              <a:rPr lang="it-IT" smtClean="0"/>
              <a:t>18/05/21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3513334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3A10C42-20CB-1C46-B385-DE61FBFACDBE}" type="datetimeFigureOut">
              <a:rPr lang="it-IT" smtClean="0"/>
              <a:t>18/05/21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255398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3A10C42-20CB-1C46-B385-DE61FBFACDBE}" type="datetimeFigureOut">
              <a:rPr lang="it-IT" smtClean="0"/>
              <a:t>18/05/21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190493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73A10C42-20CB-1C46-B385-DE61FBFACDBE}" type="datetimeFigureOut">
              <a:rPr lang="it-IT" smtClean="0"/>
              <a:t>18/05/21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3493490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3A10C42-20CB-1C46-B385-DE61FBFACDBE}" type="datetimeFigureOut">
              <a:rPr lang="it-IT" smtClean="0"/>
              <a:t>18/05/21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162157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73A10C42-20CB-1C46-B385-DE61FBFACDBE}" type="datetimeFigureOut">
              <a:rPr lang="it-IT" smtClean="0"/>
              <a:t>18/05/21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2037993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73A10C42-20CB-1C46-B385-DE61FBFACDBE}" type="datetimeFigureOut">
              <a:rPr lang="it-IT" smtClean="0"/>
              <a:t>18/05/21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ED74D97-4DF6-CE46-8C5F-DA6036F202DF}" type="slidenum">
              <a:rPr lang="it-IT" smtClean="0"/>
              <a:t>‹N›</a:t>
            </a:fld>
            <a:endParaRPr lang="it-IT"/>
          </a:p>
        </p:txBody>
      </p:sp>
    </p:spTree>
    <p:extLst>
      <p:ext uri="{BB962C8B-B14F-4D97-AF65-F5344CB8AC3E}">
        <p14:creationId xmlns:p14="http://schemas.microsoft.com/office/powerpoint/2010/main" val="368321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defRPr>
            </a:lvl1pPr>
          </a:lstStyle>
          <a:p>
            <a:fld id="{73A10C42-20CB-1C46-B385-DE61FBFACDBE}" type="datetimeFigureOut">
              <a:rPr lang="it-IT" smtClean="0"/>
              <a:pPr/>
              <a:t>18/05/21</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3ED74D97-4DF6-CE46-8C5F-DA6036F202DF}" type="slidenum">
              <a:rPr lang="it-IT" smtClean="0"/>
              <a:pPr/>
              <a:t>‹N›</a:t>
            </a:fld>
            <a:endParaRPr lang="it-IT" dirty="0"/>
          </a:p>
        </p:txBody>
      </p:sp>
    </p:spTree>
    <p:extLst>
      <p:ext uri="{BB962C8B-B14F-4D97-AF65-F5344CB8AC3E}">
        <p14:creationId xmlns:p14="http://schemas.microsoft.com/office/powerpoint/2010/main" val="2272971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chart" Target="../charts/chart9.xml"/><Relationship Id="rId4" Type="http://schemas.openxmlformats.org/officeDocument/2006/relationships/chart" Target="../charts/char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6710766" y="749512"/>
            <a:ext cx="2433234" cy="1528739"/>
          </a:xfrm>
          <a:prstGeom prst="rect">
            <a:avLst/>
          </a:prstGeom>
        </p:spPr>
      </p:pic>
      <p:pic>
        <p:nvPicPr>
          <p:cNvPr id="3" name="Immagine 2"/>
          <p:cNvPicPr>
            <a:picLocks noChangeAspect="1"/>
          </p:cNvPicPr>
          <p:nvPr/>
        </p:nvPicPr>
        <p:blipFill>
          <a:blip r:embed="rId4"/>
          <a:stretch>
            <a:fillRect/>
          </a:stretch>
        </p:blipFill>
        <p:spPr>
          <a:xfrm>
            <a:off x="247965" y="953808"/>
            <a:ext cx="1472347" cy="1324443"/>
          </a:xfrm>
          <a:prstGeom prst="rect">
            <a:avLst/>
          </a:prstGeom>
        </p:spPr>
      </p:pic>
      <p:sp>
        <p:nvSpPr>
          <p:cNvPr id="5" name="CasellaDiTesto 4"/>
          <p:cNvSpPr txBox="1"/>
          <p:nvPr/>
        </p:nvSpPr>
        <p:spPr>
          <a:xfrm>
            <a:off x="1621409" y="5901781"/>
            <a:ext cx="508935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4" name="CasellaDiTesto 3"/>
          <p:cNvSpPr txBox="1"/>
          <p:nvPr/>
        </p:nvSpPr>
        <p:spPr>
          <a:xfrm>
            <a:off x="1287379" y="1874728"/>
            <a:ext cx="6184231" cy="1477328"/>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ea typeface="Ayuthaya" pitchFamily="2" charset="-34"/>
                <a:cs typeface="Ayuthaya" pitchFamily="2" charset="-34"/>
              </a:rPr>
              <a:t>La filosofia, la scuola, la vita</a:t>
            </a:r>
          </a:p>
          <a:p>
            <a:pPr algn="just"/>
            <a:r>
              <a:rPr lang="it-IT" sz="2200" dirty="0">
                <a:solidFill>
                  <a:srgbClr val="C00000"/>
                </a:solidFill>
                <a:latin typeface="Baskerville Old Face" panose="02020602080505020303" pitchFamily="18" charset="77"/>
                <a:ea typeface="Ayuthaya" pitchFamily="2" charset="-34"/>
                <a:cs typeface="Ayuthaya" pitchFamily="2" charset="-34"/>
              </a:rPr>
              <a:t>L’insegnamento filosofico nelle scuole superiori di Udine e le relazioni con gli altri. Un’indagine fenomenologica</a:t>
            </a:r>
          </a:p>
        </p:txBody>
      </p:sp>
      <p:sp>
        <p:nvSpPr>
          <p:cNvPr id="6" name="CasellaDiTesto 5"/>
          <p:cNvSpPr txBox="1"/>
          <p:nvPr/>
        </p:nvSpPr>
        <p:spPr>
          <a:xfrm>
            <a:off x="1287379" y="4119087"/>
            <a:ext cx="6184231" cy="1015663"/>
          </a:xfrm>
          <a:prstGeom prst="rect">
            <a:avLst/>
          </a:prstGeom>
          <a:noFill/>
        </p:spPr>
        <p:txBody>
          <a:bodyPr wrap="square" rtlCol="0">
            <a:spAutoFit/>
          </a:bodyPr>
          <a:lstStyle/>
          <a:p>
            <a:pPr algn="ctr"/>
            <a:r>
              <a:rPr lang="it-IT" sz="2000" dirty="0">
                <a:solidFill>
                  <a:srgbClr val="002060"/>
                </a:solidFill>
                <a:latin typeface="Baskerville Old Face" panose="02020602080505020303" pitchFamily="18" charset="77"/>
              </a:rPr>
              <a:t>Ente ospitante:</a:t>
            </a:r>
          </a:p>
          <a:p>
            <a:pPr algn="just"/>
            <a:r>
              <a:rPr lang="it-IT" sz="2000" dirty="0">
                <a:solidFill>
                  <a:srgbClr val="002060"/>
                </a:solidFill>
                <a:latin typeface="Baskerville Old Face" panose="02020602080505020303" pitchFamily="18" charset="77"/>
              </a:rPr>
              <a:t>Società Filosofica Italiana – Sezione Friuli-Venezia Giulia</a:t>
            </a:r>
          </a:p>
          <a:p>
            <a:pPr algn="just"/>
            <a:r>
              <a:rPr lang="it-IT" sz="2000" dirty="0">
                <a:solidFill>
                  <a:srgbClr val="002060"/>
                </a:solidFill>
                <a:latin typeface="Baskerville Old Face" panose="02020602080505020303" pitchFamily="18" charset="77"/>
              </a:rPr>
              <a:t>Referente: Prof.ssa Beatrice </a:t>
            </a:r>
            <a:r>
              <a:rPr lang="it-IT" sz="2000" dirty="0" err="1">
                <a:solidFill>
                  <a:srgbClr val="002060"/>
                </a:solidFill>
                <a:latin typeface="Baskerville Old Face" panose="02020602080505020303" pitchFamily="18" charset="77"/>
              </a:rPr>
              <a:t>Bonato</a:t>
            </a:r>
            <a:endParaRPr lang="it-IT" sz="2000" dirty="0">
              <a:solidFill>
                <a:srgbClr val="002060"/>
              </a:solidFill>
              <a:latin typeface="Baskerville Old Face" panose="02020602080505020303" pitchFamily="18" charset="77"/>
            </a:endParaRPr>
          </a:p>
        </p:txBody>
      </p:sp>
    </p:spTree>
    <p:extLst>
      <p:ext uri="{BB962C8B-B14F-4D97-AF65-F5344CB8AC3E}">
        <p14:creationId xmlns:p14="http://schemas.microsoft.com/office/powerpoint/2010/main" val="207573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88754"/>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264695" y="733442"/>
            <a:ext cx="8650705" cy="5355312"/>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«Spero, mi auguro che sentire parlare di filosofia, cioè […] di argomenti esistenziali importanti, apra loro un po’ la mente, […] li distragga un po’ dal quotidiano, da tutti quegli stimoli costanti, continui, logoranti […] che non possono evitare» (doc. C).</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«Credo che, anzi, uno dei grossi meriti della filosofia sia questo, di aiutare […] a scendere con la trivella […] in una dimensione ermeneutica della realtà, che non è quella della quotidianità, […] dell’esperienza sensibile» (doc. E).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«Quando i ragazzi si accorgono di quanto sia […] bella l’avventura del pensiero, si lanciano e pensano e ragionano con la loro testa» (doc. H).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«La filosofia e lo studio, l’apprendimento del pensiero filosofico degli autori ha una funzione […] metodologicamente importante di strutturazione del pensiero» (doc. O).</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«Penso che […] molte volte non la cambi, però quello che mi piacerebbe che riuscisse a fare è […] smuoverli dai luoghi comuni, capire che le cose sono più complesse di quelle che a loro sembrano e soprattutto […] portarli a essere più consapevoli, ecco, affrontare le loro scelte, anche a vedere la realtà in modo […] critico» (doc. M1). </a:t>
            </a:r>
          </a:p>
        </p:txBody>
      </p:sp>
    </p:spTree>
    <p:extLst>
      <p:ext uri="{BB962C8B-B14F-4D97-AF65-F5344CB8AC3E}">
        <p14:creationId xmlns:p14="http://schemas.microsoft.com/office/powerpoint/2010/main" val="79765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524315"/>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Ragioni delle risposte negative</a:t>
            </a:r>
          </a:p>
          <a:p>
            <a:pPr algn="ctr"/>
            <a:endParaRPr lang="it-IT" sz="2400" dirty="0">
              <a:solidFill>
                <a:srgbClr val="002060"/>
              </a:solidFill>
              <a:latin typeface="Baskerville Old Face" panose="02020602080505020303" pitchFamily="18" charset="77"/>
            </a:endParaRPr>
          </a:p>
          <a:p>
            <a:r>
              <a:rPr lang="it-IT" sz="2400" dirty="0">
                <a:solidFill>
                  <a:srgbClr val="002060"/>
                </a:solidFill>
                <a:latin typeface="Baskerville Old Face" panose="02020602080505020303" pitchFamily="18" charset="77"/>
              </a:rPr>
              <a:t>- la visione del mondo è individuale e non può essere influenzata dalla filosofia: 4,19%;</a:t>
            </a:r>
          </a:p>
          <a:p>
            <a:r>
              <a:rPr lang="it-IT" sz="2400" dirty="0">
                <a:solidFill>
                  <a:srgbClr val="002060"/>
                </a:solidFill>
                <a:latin typeface="Baskerville Old Face" panose="02020602080505020303" pitchFamily="18" charset="77"/>
              </a:rPr>
              <a:t>- impossibilità di applicazione all’attualità e alla vita quotidiana: 4,19%;</a:t>
            </a:r>
          </a:p>
          <a:p>
            <a:r>
              <a:rPr lang="it-IT" sz="2400" dirty="0">
                <a:solidFill>
                  <a:srgbClr val="002060"/>
                </a:solidFill>
                <a:latin typeface="Baskerville Old Face" panose="02020602080505020303" pitchFamily="18" charset="77"/>
              </a:rPr>
              <a:t>- nessuna ragione nello specifico: 2,58%;</a:t>
            </a:r>
          </a:p>
          <a:p>
            <a:r>
              <a:rPr lang="it-IT" sz="2400" dirty="0">
                <a:solidFill>
                  <a:srgbClr val="002060"/>
                </a:solidFill>
                <a:latin typeface="Baskerville Old Face" panose="02020602080505020303" pitchFamily="18" charset="77"/>
              </a:rPr>
              <a:t>- la disciplina è stata studiata ancora da poco: 2,26%;</a:t>
            </a:r>
          </a:p>
          <a:p>
            <a:r>
              <a:rPr lang="it-IT" sz="2400" dirty="0">
                <a:solidFill>
                  <a:srgbClr val="002060"/>
                </a:solidFill>
                <a:latin typeface="Baskerville Old Face" panose="02020602080505020303" pitchFamily="18" charset="77"/>
              </a:rPr>
              <a:t>- difficoltà eccessiva della materia: 1,94%;</a:t>
            </a:r>
          </a:p>
          <a:p>
            <a:r>
              <a:rPr lang="it-IT" sz="2400" dirty="0">
                <a:solidFill>
                  <a:srgbClr val="002060"/>
                </a:solidFill>
                <a:latin typeface="Baskerville Old Face" panose="02020602080505020303" pitchFamily="18" charset="77"/>
              </a:rPr>
              <a:t>- l’insegnamento scolastico non è adeguato: 1,94%;</a:t>
            </a:r>
          </a:p>
          <a:p>
            <a:r>
              <a:rPr lang="it-IT" sz="2400" dirty="0">
                <a:solidFill>
                  <a:srgbClr val="002060"/>
                </a:solidFill>
                <a:latin typeface="Baskerville Old Face" panose="02020602080505020303" pitchFamily="18" charset="77"/>
              </a:rPr>
              <a:t>- il metodo adottato dal docente non è adeguato: 0,97%;</a:t>
            </a:r>
          </a:p>
          <a:p>
            <a:r>
              <a:rPr lang="it-IT" sz="2400" dirty="0">
                <a:solidFill>
                  <a:srgbClr val="002060"/>
                </a:solidFill>
                <a:latin typeface="Baskerville Old Face" panose="02020602080505020303" pitchFamily="18" charset="77"/>
              </a:rPr>
              <a:t>- è la religione a foggiare soprattutto la visione del mondo: 0,65%.</a:t>
            </a:r>
          </a:p>
        </p:txBody>
      </p:sp>
    </p:spTree>
    <p:extLst>
      <p:ext uri="{BB962C8B-B14F-4D97-AF65-F5344CB8AC3E}">
        <p14:creationId xmlns:p14="http://schemas.microsoft.com/office/powerpoint/2010/main" val="246740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6100495"/>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258678" y="649221"/>
            <a:ext cx="8626642" cy="5355312"/>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«È una materia scolastica, […] non penso che vada a influenzare la mia vita e come penso e come la vedo» (IV SC).</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«Diciamo che la mia visione, io essendo molto legato anche alla Chiesa di per sé, […] non ha compiuto qualche variazione» (IV M).</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«Ogni individuo in qualche modo si costruisce già da sé un po’ la sua percezione, perciò forse, più che cambiarla, […] aggiunge delle idee o degli spunti per capirla» (V CL).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«Penso soltanto che la filosofia possa aiutarli a riflettere, a pensare, può fornire agli studenti, ai ragazzi degli strumenti concettuali anche per elaborare le loro esperienze. Non credo che possa veicolare, come dire, visioni del mondo capaci di […] incidere sulla loro esperienza, ecco, […] perché sono […] temporalmente, direi datate» (doc. I).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«Cambiare la visione del mondo, ecco, non so neanche se sia lo scopo della filosofia, perché questo mi porterebbe a pensare alla filosofia come a una disciplina, che ha già una visione del mondo. […] Non so se la filosofia la possa veramente cambiare, ecco, può sicuramente portare a chiarirla» (doc. L1).</a:t>
            </a:r>
          </a:p>
        </p:txBody>
      </p:sp>
    </p:spTree>
    <p:extLst>
      <p:ext uri="{BB962C8B-B14F-4D97-AF65-F5344CB8AC3E}">
        <p14:creationId xmlns:p14="http://schemas.microsoft.com/office/powerpoint/2010/main" val="79741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5940745"/>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4832092"/>
          </a:xfrm>
          <a:prstGeom prst="rect">
            <a:avLst/>
          </a:prstGeom>
          <a:noFill/>
        </p:spPr>
        <p:txBody>
          <a:bodyPr wrap="square" rtlCol="0">
            <a:spAutoFit/>
          </a:bodyPr>
          <a:lstStyle/>
          <a:p>
            <a:pPr marL="285750" indent="-285750" algn="just">
              <a:buFontTx/>
              <a:buChar char="-"/>
            </a:pPr>
            <a:r>
              <a:rPr lang="it-IT" sz="2200" dirty="0">
                <a:solidFill>
                  <a:srgbClr val="002060"/>
                </a:solidFill>
                <a:latin typeface="Baskerville Old Face" panose="02020602080505020303" pitchFamily="18" charset="77"/>
              </a:rPr>
              <a:t>Si è rilevato un </a:t>
            </a:r>
            <a:r>
              <a:rPr lang="it-IT" sz="2200" dirty="0">
                <a:solidFill>
                  <a:srgbClr val="FF0000"/>
                </a:solidFill>
                <a:latin typeface="Baskerville Old Face" panose="02020602080505020303" pitchFamily="18" charset="77"/>
              </a:rPr>
              <a:t>incontro tra l’intenzionalità del docente e quella dell’allievo</a:t>
            </a:r>
            <a:r>
              <a:rPr lang="it-IT" sz="2200" dirty="0">
                <a:solidFill>
                  <a:srgbClr val="002060"/>
                </a:solidFill>
                <a:latin typeface="Baskerville Old Face" panose="02020602080505020303" pitchFamily="18" charset="77"/>
              </a:rPr>
              <a:t>, che può dare luogo a esiti diversi: la conformità oppure la difformità rispetto alle intenzioni del docente, intesa sia come rifiuto, sia come raggiungimento di esiti non previsti. </a:t>
            </a:r>
          </a:p>
          <a:p>
            <a:pPr marL="285750" indent="-285750" algn="just">
              <a:buFontTx/>
              <a:buChar char="-"/>
            </a:pPr>
            <a:r>
              <a:rPr lang="it-IT" sz="2200" dirty="0">
                <a:solidFill>
                  <a:srgbClr val="002060"/>
                </a:solidFill>
                <a:latin typeface="Baskerville Old Face" panose="02020602080505020303" pitchFamily="18" charset="77"/>
              </a:rPr>
              <a:t>La singolarità dell’allievo e la sua propensione verso la disciplina sono rilevanti.</a:t>
            </a:r>
          </a:p>
          <a:p>
            <a:pPr marL="285750" indent="-285750" algn="just">
              <a:buFontTx/>
              <a:buChar char="-"/>
            </a:pPr>
            <a:r>
              <a:rPr lang="it-IT" sz="2200" dirty="0">
                <a:solidFill>
                  <a:srgbClr val="FF0000"/>
                </a:solidFill>
                <a:latin typeface="Baskerville Old Face" panose="02020602080505020303" pitchFamily="18" charset="77"/>
              </a:rPr>
              <a:t>La disciplina filosofica è</a:t>
            </a:r>
            <a:r>
              <a:rPr lang="it-IT" sz="2200" dirty="0">
                <a:solidFill>
                  <a:srgbClr val="002060"/>
                </a:solidFill>
                <a:latin typeface="Baskerville Old Face" panose="02020602080505020303" pitchFamily="18" charset="77"/>
              </a:rPr>
              <a:t>, di per sé, </a:t>
            </a:r>
            <a:r>
              <a:rPr lang="it-IT" sz="2200" dirty="0">
                <a:solidFill>
                  <a:srgbClr val="FF0000"/>
                </a:solidFill>
                <a:latin typeface="Baskerville Old Face" panose="02020602080505020303" pitchFamily="18" charset="77"/>
              </a:rPr>
              <a:t>tendente a modificare la visione del mondo</a:t>
            </a:r>
            <a:r>
              <a:rPr lang="it-IT" sz="2200" dirty="0">
                <a:solidFill>
                  <a:srgbClr val="002060"/>
                </a:solidFill>
                <a:latin typeface="Baskerville Old Face" panose="02020602080505020303" pitchFamily="18" charset="77"/>
              </a:rPr>
              <a:t>, vista la </a:t>
            </a:r>
            <a:r>
              <a:rPr lang="it-IT" sz="2200" dirty="0" err="1">
                <a:solidFill>
                  <a:srgbClr val="002060"/>
                </a:solidFill>
                <a:latin typeface="Baskerville Old Face" panose="02020602080505020303" pitchFamily="18" charset="77"/>
              </a:rPr>
              <a:t>problematizzazione</a:t>
            </a:r>
            <a:r>
              <a:rPr lang="it-IT" sz="2200" dirty="0">
                <a:solidFill>
                  <a:srgbClr val="002060"/>
                </a:solidFill>
                <a:latin typeface="Baskerville Old Face" panose="02020602080505020303" pitchFamily="18" charset="77"/>
              </a:rPr>
              <a:t> degli aspetti del reale che essa prevede. Difficilmente un allievo rimane indifferente: può accettare di rendere più ampia e meno dogmatica la sua prospettiva o può non accettarlo e rimanere della sua idea. </a:t>
            </a:r>
          </a:p>
          <a:p>
            <a:pPr marL="285750" indent="-285750" algn="just">
              <a:buFontTx/>
              <a:buChar char="-"/>
            </a:pPr>
            <a:r>
              <a:rPr lang="it-IT" sz="2200" dirty="0">
                <a:solidFill>
                  <a:srgbClr val="FF0000"/>
                </a:solidFill>
                <a:latin typeface="Baskerville Old Face" panose="02020602080505020303" pitchFamily="18" charset="77"/>
              </a:rPr>
              <a:t>La strategia dell’insegnante può</a:t>
            </a:r>
            <a:r>
              <a:rPr lang="it-IT" sz="2200" dirty="0">
                <a:solidFill>
                  <a:srgbClr val="002060"/>
                </a:solidFill>
                <a:latin typeface="Baskerville Old Face" panose="02020602080505020303" pitchFamily="18" charset="77"/>
              </a:rPr>
              <a:t>, in virtù della sua intenzionalità e dell’incontro con quella degli allievi, </a:t>
            </a:r>
            <a:r>
              <a:rPr lang="it-IT" sz="2200" dirty="0">
                <a:solidFill>
                  <a:srgbClr val="FF0000"/>
                </a:solidFill>
                <a:latin typeface="Baskerville Old Face" panose="02020602080505020303" pitchFamily="18" charset="77"/>
              </a:rPr>
              <a:t>incentivare in misura più o meno ampia tale tendenza</a:t>
            </a:r>
            <a:r>
              <a:rPr lang="it-IT" sz="2200" dirty="0">
                <a:solidFill>
                  <a:srgbClr val="002060"/>
                </a:solidFill>
                <a:latin typeface="Baskerville Old Face" panose="02020602080505020303" pitchFamily="18" charset="77"/>
              </a:rPr>
              <a:t> del sapere filosofico.</a:t>
            </a:r>
          </a:p>
        </p:txBody>
      </p:sp>
    </p:spTree>
    <p:extLst>
      <p:ext uri="{BB962C8B-B14F-4D97-AF65-F5344CB8AC3E}">
        <p14:creationId xmlns:p14="http://schemas.microsoft.com/office/powerpoint/2010/main" val="117047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524315"/>
          </a:xfrm>
          <a:prstGeom prst="rect">
            <a:avLst/>
          </a:prstGeom>
          <a:noFill/>
        </p:spPr>
        <p:txBody>
          <a:bodyPr wrap="square" rtlCol="0">
            <a:spAutoFit/>
          </a:bodyPr>
          <a:lstStyle/>
          <a:p>
            <a:r>
              <a:rPr lang="it-IT" sz="2400" dirty="0">
                <a:solidFill>
                  <a:srgbClr val="C00000"/>
                </a:solidFill>
                <a:latin typeface="Baskerville Old Face" panose="02020602080505020303" pitchFamily="18" charset="77"/>
              </a:rPr>
              <a:t>2) Temi e autori più incisivi:</a:t>
            </a:r>
            <a:r>
              <a:rPr lang="it-IT" sz="2400" dirty="0">
                <a:solidFill>
                  <a:srgbClr val="002060"/>
                </a:solidFill>
                <a:latin typeface="Baskerville Old Face" panose="02020602080505020303" pitchFamily="18" charset="77"/>
              </a:rPr>
              <a:t> </a:t>
            </a:r>
          </a:p>
          <a:p>
            <a:endParaRPr lang="it-IT" sz="2400" dirty="0">
              <a:solidFill>
                <a:srgbClr val="002060"/>
              </a:solidFill>
              <a:latin typeface="Baskerville Old Face" panose="02020602080505020303" pitchFamily="18" charset="77"/>
            </a:endParaRPr>
          </a:p>
          <a:p>
            <a:r>
              <a:rPr lang="it-IT" sz="2400" dirty="0">
                <a:solidFill>
                  <a:srgbClr val="00B050"/>
                </a:solidFill>
                <a:latin typeface="Baskerville Old Face" panose="02020602080505020303" pitchFamily="18" charset="77"/>
              </a:rPr>
              <a:t>Domanda agli studenti:</a:t>
            </a:r>
          </a:p>
          <a:p>
            <a:pPr marL="342900" indent="-342900" algn="just">
              <a:buFontTx/>
              <a:buChar char="-"/>
            </a:pPr>
            <a:r>
              <a:rPr lang="it-IT" sz="2400" dirty="0">
                <a:solidFill>
                  <a:srgbClr val="002060"/>
                </a:solidFill>
                <a:latin typeface="Baskerville Old Face" panose="02020602080505020303" pitchFamily="18" charset="77"/>
              </a:rPr>
              <a:t>Visto che la tua risposta è positiva, quali autori o quali temi o tematiche hanno particolarmente contribuito a questo mutamento? </a:t>
            </a:r>
          </a:p>
          <a:p>
            <a:pPr marL="342900" indent="-342900" algn="just">
              <a:buFontTx/>
              <a:buChar char="-"/>
            </a:pPr>
            <a:r>
              <a:rPr lang="it-IT" sz="2400" dirty="0">
                <a:solidFill>
                  <a:srgbClr val="002060"/>
                </a:solidFill>
                <a:latin typeface="Baskerville Old Face" panose="02020602080505020303" pitchFamily="18" charset="77"/>
              </a:rPr>
              <a:t>Oppure: malgrado la tua risposta sia negativa, c’è qualche autore o qualche tema o tematica che ti ha particolarmente interessato?</a:t>
            </a:r>
          </a:p>
          <a:p>
            <a:endParaRPr lang="it-IT" sz="2400" dirty="0">
              <a:solidFill>
                <a:srgbClr val="002060"/>
              </a:solidFill>
              <a:latin typeface="Baskerville Old Face" panose="02020602080505020303" pitchFamily="18" charset="77"/>
            </a:endParaRPr>
          </a:p>
          <a:p>
            <a:r>
              <a:rPr lang="it-IT" sz="2400" dirty="0">
                <a:solidFill>
                  <a:srgbClr val="00B050"/>
                </a:solidFill>
                <a:latin typeface="Baskerville Old Face" panose="02020602080505020303" pitchFamily="18" charset="77"/>
              </a:rPr>
              <a:t>Domanda ai docenti:</a:t>
            </a:r>
          </a:p>
          <a:p>
            <a:pPr algn="just"/>
            <a:r>
              <a:rPr lang="it-IT" sz="2400" dirty="0">
                <a:solidFill>
                  <a:srgbClr val="002060"/>
                </a:solidFill>
                <a:latin typeface="Baskerville Old Face" panose="02020602080505020303" pitchFamily="18" charset="77"/>
              </a:rPr>
              <a:t>- Quali autori o quali temi in particolare crede che possano contribuire a questo mutamento?</a:t>
            </a:r>
          </a:p>
        </p:txBody>
      </p:sp>
    </p:spTree>
    <p:extLst>
      <p:ext uri="{BB962C8B-B14F-4D97-AF65-F5344CB8AC3E}">
        <p14:creationId xmlns:p14="http://schemas.microsoft.com/office/powerpoint/2010/main" val="143804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5964809"/>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4893647"/>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Preferenze autori in generale:</a:t>
            </a:r>
            <a:endParaRPr lang="it-IT" sz="2400" dirty="0">
              <a:solidFill>
                <a:srgbClr val="002060"/>
              </a:solidFill>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 </a:t>
            </a:r>
          </a:p>
          <a:p>
            <a:pPr lvl="0" algn="ctr"/>
            <a:r>
              <a:rPr lang="en-US" sz="2400" dirty="0">
                <a:solidFill>
                  <a:srgbClr val="002060"/>
                </a:solidFill>
                <a:latin typeface="Baskerville Old Face" panose="02020602080505020303" pitchFamily="18" charset="77"/>
              </a:rPr>
              <a:t>1) Kant: 24,74%;</a:t>
            </a:r>
            <a:endParaRPr lang="it-IT" sz="2400" dirty="0">
              <a:solidFill>
                <a:srgbClr val="002060"/>
              </a:solidFill>
              <a:latin typeface="Baskerville Old Face" panose="02020602080505020303" pitchFamily="18" charset="77"/>
            </a:endParaRPr>
          </a:p>
          <a:p>
            <a:pPr lvl="0" algn="ctr"/>
            <a:r>
              <a:rPr lang="en-US" sz="2400" dirty="0">
                <a:solidFill>
                  <a:srgbClr val="002060"/>
                </a:solidFill>
                <a:latin typeface="Baskerville Old Face" panose="02020602080505020303" pitchFamily="18" charset="77"/>
              </a:rPr>
              <a:t>2) </a:t>
            </a:r>
            <a:r>
              <a:rPr lang="en-US" sz="2400" dirty="0" err="1">
                <a:solidFill>
                  <a:srgbClr val="002060"/>
                </a:solidFill>
                <a:latin typeface="Baskerville Old Face" panose="02020602080505020303" pitchFamily="18" charset="77"/>
              </a:rPr>
              <a:t>Socrate</a:t>
            </a:r>
            <a:r>
              <a:rPr lang="en-US" sz="2400" dirty="0">
                <a:solidFill>
                  <a:srgbClr val="002060"/>
                </a:solidFill>
                <a:latin typeface="Baskerville Old Face" panose="02020602080505020303" pitchFamily="18" charset="77"/>
              </a:rPr>
              <a:t>: 19,84%;</a:t>
            </a:r>
            <a:endParaRPr lang="it-IT" sz="2400" dirty="0">
              <a:solidFill>
                <a:srgbClr val="002060"/>
              </a:solidFill>
              <a:latin typeface="Baskerville Old Face" panose="02020602080505020303" pitchFamily="18" charset="77"/>
            </a:endParaRPr>
          </a:p>
          <a:p>
            <a:pPr lvl="0" algn="ctr"/>
            <a:r>
              <a:rPr lang="en-US" sz="2400" dirty="0">
                <a:solidFill>
                  <a:srgbClr val="002060"/>
                </a:solidFill>
                <a:latin typeface="Baskerville Old Face" panose="02020602080505020303" pitchFamily="18" charset="77"/>
              </a:rPr>
              <a:t>3) </a:t>
            </a:r>
            <a:r>
              <a:rPr lang="en-US" sz="2400" dirty="0" err="1">
                <a:solidFill>
                  <a:srgbClr val="002060"/>
                </a:solidFill>
                <a:latin typeface="Baskerville Old Face" panose="02020602080505020303" pitchFamily="18" charset="77"/>
              </a:rPr>
              <a:t>Platone</a:t>
            </a:r>
            <a:r>
              <a:rPr lang="en-US" sz="2400" dirty="0">
                <a:solidFill>
                  <a:srgbClr val="002060"/>
                </a:solidFill>
                <a:latin typeface="Baskerville Old Face" panose="02020602080505020303" pitchFamily="18" charset="77"/>
              </a:rPr>
              <a:t>: 17,46%;</a:t>
            </a:r>
            <a:endParaRPr lang="it-IT" sz="2400" dirty="0">
              <a:solidFill>
                <a:srgbClr val="002060"/>
              </a:solidFill>
              <a:latin typeface="Baskerville Old Face" panose="02020602080505020303" pitchFamily="18" charset="77"/>
            </a:endParaRPr>
          </a:p>
          <a:p>
            <a:pPr lvl="0" algn="ctr"/>
            <a:r>
              <a:rPr lang="en-US" sz="2400" dirty="0">
                <a:solidFill>
                  <a:srgbClr val="002060"/>
                </a:solidFill>
                <a:latin typeface="Baskerville Old Face" panose="02020602080505020303" pitchFamily="18" charset="77"/>
              </a:rPr>
              <a:t>4) Hegel: 14,43%;</a:t>
            </a:r>
            <a:endParaRPr lang="it-IT" sz="2400" dirty="0">
              <a:solidFill>
                <a:srgbClr val="002060"/>
              </a:solidFill>
              <a:latin typeface="Baskerville Old Face" panose="02020602080505020303" pitchFamily="18" charset="77"/>
            </a:endParaRPr>
          </a:p>
          <a:p>
            <a:pPr lvl="0" algn="ctr"/>
            <a:r>
              <a:rPr lang="en-US" sz="2400" dirty="0">
                <a:solidFill>
                  <a:srgbClr val="002060"/>
                </a:solidFill>
                <a:latin typeface="Baskerville Old Face" panose="02020602080505020303" pitchFamily="18" charset="77"/>
              </a:rPr>
              <a:t>5) </a:t>
            </a:r>
            <a:r>
              <a:rPr lang="en-US" sz="2400" dirty="0" err="1">
                <a:solidFill>
                  <a:srgbClr val="002060"/>
                </a:solidFill>
                <a:latin typeface="Baskerville Old Face" panose="02020602080505020303" pitchFamily="18" charset="77"/>
              </a:rPr>
              <a:t>Aristotele</a:t>
            </a:r>
            <a:r>
              <a:rPr lang="en-US" sz="2400" dirty="0">
                <a:solidFill>
                  <a:srgbClr val="002060"/>
                </a:solidFill>
                <a:latin typeface="Baskerville Old Face" panose="02020602080505020303" pitchFamily="18" charset="77"/>
              </a:rPr>
              <a:t>: 13,73%.</a:t>
            </a:r>
            <a:endParaRPr lang="it-IT" sz="2400" dirty="0">
              <a:solidFill>
                <a:srgbClr val="002060"/>
              </a:solidFill>
              <a:latin typeface="Baskerville Old Face" panose="02020602080505020303" pitchFamily="18" charset="77"/>
            </a:endParaRPr>
          </a:p>
          <a:p>
            <a:pPr algn="just"/>
            <a:r>
              <a:rPr lang="en-US" sz="2400" dirty="0">
                <a:solidFill>
                  <a:srgbClr val="002060"/>
                </a:solidFill>
                <a:latin typeface="Baskerville Old Face" panose="02020602080505020303" pitchFamily="18" charset="77"/>
              </a:rPr>
              <a:t> </a:t>
            </a:r>
            <a:endParaRPr lang="it-IT" sz="2400" dirty="0">
              <a:solidFill>
                <a:srgbClr val="002060"/>
              </a:solidFill>
              <a:latin typeface="Baskerville Old Face" panose="02020602080505020303" pitchFamily="18" charset="77"/>
            </a:endParaRPr>
          </a:p>
          <a:p>
            <a:pPr algn="ctr"/>
            <a:r>
              <a:rPr lang="it-IT" sz="2400" dirty="0">
                <a:solidFill>
                  <a:srgbClr val="C00000"/>
                </a:solidFill>
                <a:latin typeface="Baskerville Old Face" panose="02020602080505020303" pitchFamily="18" charset="77"/>
              </a:rPr>
              <a:t>Preferenze autori in base all’anno di corso:</a:t>
            </a:r>
          </a:p>
          <a:p>
            <a:pPr algn="just"/>
            <a:r>
              <a:rPr lang="it-IT" sz="2400" dirty="0">
                <a:solidFill>
                  <a:srgbClr val="002060"/>
                </a:solidFill>
                <a:latin typeface="Baskerville Old Face" panose="02020602080505020303" pitchFamily="18" charset="77"/>
              </a:rPr>
              <a:t> </a:t>
            </a:r>
          </a:p>
          <a:p>
            <a:pPr lvl="0" algn="ctr"/>
            <a:r>
              <a:rPr lang="it-IT" sz="2400" dirty="0">
                <a:solidFill>
                  <a:srgbClr val="002060"/>
                </a:solidFill>
                <a:latin typeface="Baskerville Old Face" panose="02020602080505020303" pitchFamily="18" charset="77"/>
              </a:rPr>
              <a:t>Quinto anno: Kant (24,74%);</a:t>
            </a:r>
          </a:p>
          <a:p>
            <a:pPr lvl="0" algn="ctr"/>
            <a:r>
              <a:rPr lang="it-IT" sz="2400" dirty="0">
                <a:solidFill>
                  <a:srgbClr val="002060"/>
                </a:solidFill>
                <a:latin typeface="Baskerville Old Face" panose="02020602080505020303" pitchFamily="18" charset="77"/>
              </a:rPr>
              <a:t>Quarto anno: Socrate (18,69%);</a:t>
            </a:r>
          </a:p>
          <a:p>
            <a:pPr algn="ctr"/>
            <a:r>
              <a:rPr lang="it-IT" sz="2400" dirty="0">
                <a:solidFill>
                  <a:srgbClr val="002060"/>
                </a:solidFill>
                <a:latin typeface="Baskerville Old Face" panose="02020602080505020303" pitchFamily="18" charset="77"/>
              </a:rPr>
              <a:t>Terzo anno: Socrate (47,62%).</a:t>
            </a:r>
          </a:p>
        </p:txBody>
      </p:sp>
    </p:spTree>
    <p:extLst>
      <p:ext uri="{BB962C8B-B14F-4D97-AF65-F5344CB8AC3E}">
        <p14:creationId xmlns:p14="http://schemas.microsoft.com/office/powerpoint/2010/main" val="150730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5976840"/>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4893647"/>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Preferenze tematiche in generale:</a:t>
            </a:r>
            <a:endParaRPr lang="it-IT" sz="2400" dirty="0">
              <a:solidFill>
                <a:srgbClr val="002060"/>
              </a:solidFill>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 </a:t>
            </a:r>
          </a:p>
          <a:p>
            <a:pPr lvl="0" algn="ctr"/>
            <a:r>
              <a:rPr lang="en-US" sz="2400" dirty="0">
                <a:solidFill>
                  <a:srgbClr val="002060"/>
                </a:solidFill>
                <a:latin typeface="Baskerville Old Face" panose="02020602080505020303" pitchFamily="18" charset="77"/>
              </a:rPr>
              <a:t>1)</a:t>
            </a:r>
            <a:r>
              <a:rPr lang="it-IT" sz="2400" dirty="0">
                <a:solidFill>
                  <a:srgbClr val="002060"/>
                </a:solidFill>
                <a:latin typeface="Baskerville Old Face" panose="02020602080505020303" pitchFamily="18" charset="77"/>
              </a:rPr>
              <a:t> Etica: 10,71%;</a:t>
            </a:r>
          </a:p>
          <a:p>
            <a:pPr lvl="0" algn="ctr"/>
            <a:r>
              <a:rPr lang="it-IT" sz="2400" dirty="0">
                <a:solidFill>
                  <a:srgbClr val="002060"/>
                </a:solidFill>
                <a:latin typeface="Baskerville Old Face" panose="02020602080505020303" pitchFamily="18" charset="77"/>
              </a:rPr>
              <a:t>2) Religione: 7,94%;</a:t>
            </a:r>
          </a:p>
          <a:p>
            <a:pPr lvl="0" algn="ctr"/>
            <a:r>
              <a:rPr lang="it-IT" sz="2400" dirty="0">
                <a:solidFill>
                  <a:srgbClr val="002060"/>
                </a:solidFill>
                <a:latin typeface="Baskerville Old Face" panose="02020602080505020303" pitchFamily="18" charset="77"/>
              </a:rPr>
              <a:t>3) Politica: 6,75%;</a:t>
            </a:r>
          </a:p>
          <a:p>
            <a:pPr lvl="0" algn="ctr"/>
            <a:r>
              <a:rPr lang="it-IT" sz="2400" dirty="0">
                <a:solidFill>
                  <a:srgbClr val="002060"/>
                </a:solidFill>
                <a:latin typeface="Baskerville Old Face" panose="02020602080505020303" pitchFamily="18" charset="77"/>
              </a:rPr>
              <a:t>4) Ontologia: 4,76%;</a:t>
            </a:r>
          </a:p>
          <a:p>
            <a:pPr lvl="0" algn="ctr"/>
            <a:r>
              <a:rPr lang="it-IT" sz="2400" dirty="0">
                <a:solidFill>
                  <a:srgbClr val="002060"/>
                </a:solidFill>
                <a:latin typeface="Baskerville Old Face" panose="02020602080505020303" pitchFamily="18" charset="77"/>
              </a:rPr>
              <a:t>5) Antropologia: 3,97%.</a:t>
            </a:r>
          </a:p>
          <a:p>
            <a:pPr algn="just"/>
            <a:r>
              <a:rPr lang="en-US" sz="2400" dirty="0">
                <a:solidFill>
                  <a:srgbClr val="002060"/>
                </a:solidFill>
                <a:latin typeface="Baskerville Old Face" panose="02020602080505020303" pitchFamily="18" charset="77"/>
              </a:rPr>
              <a:t> </a:t>
            </a:r>
            <a:endParaRPr lang="it-IT" sz="2400" dirty="0">
              <a:solidFill>
                <a:srgbClr val="002060"/>
              </a:solidFill>
              <a:latin typeface="Baskerville Old Face" panose="02020602080505020303" pitchFamily="18" charset="77"/>
            </a:endParaRPr>
          </a:p>
          <a:p>
            <a:pPr algn="ctr"/>
            <a:r>
              <a:rPr lang="it-IT" sz="2400" dirty="0">
                <a:solidFill>
                  <a:srgbClr val="C00000"/>
                </a:solidFill>
                <a:latin typeface="Baskerville Old Face" panose="02020602080505020303" pitchFamily="18" charset="77"/>
              </a:rPr>
              <a:t>Preferenze tematiche in base all’anno di corso:</a:t>
            </a:r>
          </a:p>
          <a:p>
            <a:pPr algn="just"/>
            <a:r>
              <a:rPr lang="it-IT" sz="2400" dirty="0">
                <a:solidFill>
                  <a:srgbClr val="002060"/>
                </a:solidFill>
                <a:latin typeface="Baskerville Old Face" panose="02020602080505020303" pitchFamily="18" charset="77"/>
              </a:rPr>
              <a:t> </a:t>
            </a:r>
          </a:p>
          <a:p>
            <a:pPr lvl="0" algn="ctr"/>
            <a:r>
              <a:rPr lang="it-IT" sz="2400" dirty="0">
                <a:solidFill>
                  <a:srgbClr val="002060"/>
                </a:solidFill>
                <a:latin typeface="Baskerville Old Face" panose="02020602080505020303" pitchFamily="18" charset="77"/>
              </a:rPr>
              <a:t>Quinto anno: Etica (14,43%);</a:t>
            </a:r>
          </a:p>
          <a:p>
            <a:pPr lvl="0" algn="ctr"/>
            <a:r>
              <a:rPr lang="it-IT" sz="2400" dirty="0">
                <a:solidFill>
                  <a:srgbClr val="002060"/>
                </a:solidFill>
                <a:latin typeface="Baskerville Old Face" panose="02020602080505020303" pitchFamily="18" charset="77"/>
              </a:rPr>
              <a:t>Quarto anno: Religione (11,21%);</a:t>
            </a:r>
          </a:p>
          <a:p>
            <a:pPr algn="ctr"/>
            <a:r>
              <a:rPr lang="it-IT" sz="2400" dirty="0">
                <a:solidFill>
                  <a:srgbClr val="002060"/>
                </a:solidFill>
                <a:latin typeface="Baskerville Old Face" panose="02020602080505020303" pitchFamily="18" charset="77"/>
              </a:rPr>
              <a:t>Terzo anno: Ontologia (14,29%).</a:t>
            </a:r>
          </a:p>
        </p:txBody>
      </p:sp>
    </p:spTree>
    <p:extLst>
      <p:ext uri="{BB962C8B-B14F-4D97-AF65-F5344CB8AC3E}">
        <p14:creationId xmlns:p14="http://schemas.microsoft.com/office/powerpoint/2010/main" val="233651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5952776"/>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4893647"/>
          </a:xfrm>
          <a:prstGeom prst="rect">
            <a:avLst/>
          </a:prstGeom>
          <a:noFill/>
        </p:spPr>
        <p:txBody>
          <a:bodyPr wrap="square" rtlCol="0">
            <a:spAutoFit/>
          </a:bodyPr>
          <a:lstStyle/>
          <a:p>
            <a:pPr marL="285750" indent="-285750" algn="just">
              <a:buFontTx/>
              <a:buChar char="-"/>
            </a:pPr>
            <a:r>
              <a:rPr lang="it-IT" sz="2400" dirty="0">
                <a:solidFill>
                  <a:srgbClr val="FF0000"/>
                </a:solidFill>
                <a:latin typeface="Baskerville Old Face" panose="02020602080505020303" pitchFamily="18" charset="77"/>
              </a:rPr>
              <a:t>Le preferenze per autori o temi rilevanti </a:t>
            </a:r>
            <a:r>
              <a:rPr lang="it-IT" sz="2400" dirty="0">
                <a:solidFill>
                  <a:srgbClr val="002060"/>
                </a:solidFill>
                <a:latin typeface="Baskerville Old Face" panose="02020602080505020303" pitchFamily="18" charset="77"/>
              </a:rPr>
              <a:t>per la visione del mondo degli alunni </a:t>
            </a:r>
            <a:r>
              <a:rPr lang="it-IT" sz="2400" dirty="0">
                <a:solidFill>
                  <a:srgbClr val="FF0000"/>
                </a:solidFill>
                <a:latin typeface="Baskerville Old Face" panose="02020602080505020303" pitchFamily="18" charset="77"/>
              </a:rPr>
              <a:t>sono</a:t>
            </a:r>
            <a:r>
              <a:rPr lang="it-IT" sz="2400" dirty="0">
                <a:solidFill>
                  <a:srgbClr val="002060"/>
                </a:solidFill>
                <a:latin typeface="Baskerville Old Face" panose="02020602080505020303" pitchFamily="18" charset="77"/>
              </a:rPr>
              <a:t>, da parte dei docenti, </a:t>
            </a:r>
            <a:r>
              <a:rPr lang="it-IT" sz="2400" dirty="0">
                <a:solidFill>
                  <a:srgbClr val="FF0000"/>
                </a:solidFill>
                <a:latin typeface="Baskerville Old Face" panose="02020602080505020303" pitchFamily="18" charset="77"/>
              </a:rPr>
              <a:t>estremamente variegate</a:t>
            </a:r>
            <a:r>
              <a:rPr lang="it-IT" sz="2400" dirty="0">
                <a:solidFill>
                  <a:srgbClr val="002060"/>
                </a:solidFill>
                <a:latin typeface="Baskerville Old Face" panose="02020602080505020303" pitchFamily="18" charset="77"/>
              </a:rPr>
              <a:t>. </a:t>
            </a:r>
          </a:p>
          <a:p>
            <a:pPr marL="285750" indent="-285750" algn="just">
              <a:buFontTx/>
              <a:buChar char="-"/>
            </a:pPr>
            <a:r>
              <a:rPr lang="it-IT" sz="2400" dirty="0">
                <a:solidFill>
                  <a:srgbClr val="002060"/>
                </a:solidFill>
                <a:latin typeface="Baskerville Old Face" panose="02020602080505020303" pitchFamily="18" charset="77"/>
              </a:rPr>
              <a:t>Poche sono le costanti, tra cui l’importanza di argomenti etico-politici ed esistenziali o del pensiero di Socrate, Platone, Aristotele, Kant, </a:t>
            </a:r>
            <a:r>
              <a:rPr lang="it-IT" sz="2400" dirty="0" err="1">
                <a:solidFill>
                  <a:srgbClr val="002060"/>
                </a:solidFill>
                <a:latin typeface="Baskerville Old Face" panose="02020602080505020303" pitchFamily="18" charset="77"/>
              </a:rPr>
              <a:t>Hegel</a:t>
            </a:r>
            <a:r>
              <a:rPr lang="it-IT" sz="2400" dirty="0">
                <a:solidFill>
                  <a:srgbClr val="002060"/>
                </a:solidFill>
                <a:latin typeface="Baskerville Old Face" panose="02020602080505020303" pitchFamily="18" charset="77"/>
              </a:rPr>
              <a:t> e Nietzsche, mentre molte sono le variabili. </a:t>
            </a:r>
          </a:p>
          <a:p>
            <a:pPr marL="285750" indent="-285750" algn="just">
              <a:buFontTx/>
              <a:buChar char="-"/>
            </a:pPr>
            <a:r>
              <a:rPr lang="it-IT" sz="2400" dirty="0">
                <a:solidFill>
                  <a:srgbClr val="FF0000"/>
                </a:solidFill>
                <a:latin typeface="Baskerville Old Face" panose="02020602080505020303" pitchFamily="18" charset="77"/>
              </a:rPr>
              <a:t>Le costanti si ritrovano anche nelle preferenze degli allievi</a:t>
            </a:r>
            <a:r>
              <a:rPr lang="it-IT" sz="2400" dirty="0">
                <a:solidFill>
                  <a:srgbClr val="002060"/>
                </a:solidFill>
                <a:latin typeface="Baskerville Old Face" panose="02020602080505020303" pitchFamily="18" charset="77"/>
              </a:rPr>
              <a:t>.</a:t>
            </a:r>
          </a:p>
          <a:p>
            <a:pPr marL="285750" indent="-285750" algn="just">
              <a:buFontTx/>
              <a:buChar char="-"/>
            </a:pPr>
            <a:r>
              <a:rPr lang="it-IT" sz="2400" dirty="0">
                <a:solidFill>
                  <a:srgbClr val="FF0000"/>
                </a:solidFill>
                <a:latin typeface="Baskerville Old Face" panose="02020602080505020303" pitchFamily="18" charset="77"/>
              </a:rPr>
              <a:t>Le variabili risentono sia delle preferenze dei docenti, sia di quelle degli allievi</a:t>
            </a:r>
            <a:r>
              <a:rPr lang="it-IT" sz="2400" dirty="0">
                <a:solidFill>
                  <a:srgbClr val="002060"/>
                </a:solidFill>
                <a:latin typeface="Baskerville Old Face" panose="02020602080505020303" pitchFamily="18" charset="77"/>
              </a:rPr>
              <a:t>. </a:t>
            </a:r>
          </a:p>
          <a:p>
            <a:pPr marL="285750" indent="-285750" algn="just">
              <a:buFontTx/>
              <a:buChar char="-"/>
            </a:pPr>
            <a:r>
              <a:rPr lang="it-IT" sz="2400" dirty="0">
                <a:solidFill>
                  <a:srgbClr val="FF0000"/>
                </a:solidFill>
                <a:latin typeface="Baskerville Old Face" panose="02020602080505020303" pitchFamily="18" charset="77"/>
              </a:rPr>
              <a:t>La ricezione dell’intenzionalità formativa del docente non è passiva, bensì attiva</a:t>
            </a:r>
            <a:r>
              <a:rPr lang="it-IT" sz="2400" dirty="0">
                <a:solidFill>
                  <a:srgbClr val="002060"/>
                </a:solidFill>
                <a:latin typeface="Baskerville Old Face" panose="02020602080505020303" pitchFamily="18" charset="77"/>
              </a:rPr>
              <a:t>. Lo studente coglie quanto insegnato dal docente, ma seleziona gli autori e le tematiche che ritiene essenziali per la propria vita.</a:t>
            </a:r>
          </a:p>
        </p:txBody>
      </p:sp>
    </p:spTree>
    <p:extLst>
      <p:ext uri="{BB962C8B-B14F-4D97-AF65-F5344CB8AC3E}">
        <p14:creationId xmlns:p14="http://schemas.microsoft.com/office/powerpoint/2010/main" val="101472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3785652"/>
          </a:xfrm>
          <a:prstGeom prst="rect">
            <a:avLst/>
          </a:prstGeom>
          <a:noFill/>
        </p:spPr>
        <p:txBody>
          <a:bodyPr wrap="square" rtlCol="0">
            <a:spAutoFit/>
          </a:bodyPr>
          <a:lstStyle/>
          <a:p>
            <a:r>
              <a:rPr lang="it-IT" sz="2400" dirty="0">
                <a:solidFill>
                  <a:srgbClr val="C00000"/>
                </a:solidFill>
                <a:latin typeface="Baskerville Old Face" panose="02020602080505020303" pitchFamily="18" charset="77"/>
              </a:rPr>
              <a:t>3) Le relazioni con gli altri:</a:t>
            </a:r>
            <a:r>
              <a:rPr lang="it-IT" sz="2400" dirty="0">
                <a:solidFill>
                  <a:srgbClr val="002060"/>
                </a:solidFill>
                <a:latin typeface="Baskerville Old Face" panose="02020602080505020303" pitchFamily="18" charset="77"/>
              </a:rPr>
              <a:t> </a:t>
            </a:r>
          </a:p>
          <a:p>
            <a:endParaRPr lang="it-IT" sz="2400" dirty="0">
              <a:solidFill>
                <a:srgbClr val="002060"/>
              </a:solidFill>
              <a:latin typeface="Baskerville Old Face" panose="02020602080505020303" pitchFamily="18" charset="77"/>
            </a:endParaRPr>
          </a:p>
          <a:p>
            <a:r>
              <a:rPr lang="it-IT" sz="2400" dirty="0">
                <a:solidFill>
                  <a:srgbClr val="00B050"/>
                </a:solidFill>
                <a:latin typeface="Baskerville Old Face" panose="02020602080505020303" pitchFamily="18" charset="77"/>
              </a:rPr>
              <a:t>Domanda agli studenti:</a:t>
            </a:r>
          </a:p>
          <a:p>
            <a:pPr marL="342900" indent="-342900" algn="just">
              <a:buFontTx/>
              <a:buChar char="-"/>
            </a:pPr>
            <a:r>
              <a:rPr lang="it-IT" sz="2400" dirty="0">
                <a:solidFill>
                  <a:srgbClr val="002060"/>
                </a:solidFill>
                <a:latin typeface="Baskerville Old Face" panose="02020602080505020303" pitchFamily="18" charset="77"/>
              </a:rPr>
              <a:t>Ritieni che l’insegnamento della filosofia abbia, in qualche modo, influito sulla tua percezione delle relazioni con gli altri? Per quale motivo, secondo te?</a:t>
            </a:r>
          </a:p>
          <a:p>
            <a:endParaRPr lang="it-IT" sz="2400" dirty="0">
              <a:solidFill>
                <a:srgbClr val="002060"/>
              </a:solidFill>
              <a:latin typeface="Baskerville Old Face" panose="02020602080505020303" pitchFamily="18" charset="77"/>
            </a:endParaRPr>
          </a:p>
          <a:p>
            <a:r>
              <a:rPr lang="it-IT" sz="2400" dirty="0">
                <a:solidFill>
                  <a:srgbClr val="00B050"/>
                </a:solidFill>
                <a:latin typeface="Baskerville Old Face" panose="02020602080505020303" pitchFamily="18" charset="77"/>
              </a:rPr>
              <a:t>Domanda ai docenti:</a:t>
            </a:r>
          </a:p>
          <a:p>
            <a:pPr algn="just"/>
            <a:r>
              <a:rPr lang="it-IT" sz="2400" dirty="0">
                <a:solidFill>
                  <a:srgbClr val="002060"/>
                </a:solidFill>
                <a:latin typeface="Baskerville Old Face" panose="02020602080505020303" pitchFamily="18" charset="77"/>
              </a:rPr>
              <a:t>- Come ritiene che l’insegnamento della filosofia possa cambiare la percezione degli allievi riguardo alle relazioni con gli altri? </a:t>
            </a:r>
          </a:p>
        </p:txBody>
      </p:sp>
    </p:spTree>
    <p:extLst>
      <p:ext uri="{BB962C8B-B14F-4D97-AF65-F5344CB8AC3E}">
        <p14:creationId xmlns:p14="http://schemas.microsoft.com/office/powerpoint/2010/main" val="22725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40593"/>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491159" y="732070"/>
            <a:ext cx="8330228" cy="2554545"/>
          </a:xfrm>
          <a:prstGeom prst="rect">
            <a:avLst/>
          </a:prstGeom>
          <a:noFill/>
        </p:spPr>
        <p:txBody>
          <a:bodyPr wrap="square" rtlCol="0">
            <a:spAutoFit/>
          </a:bodyPr>
          <a:lstStyle/>
          <a:p>
            <a:r>
              <a:rPr lang="it-IT" sz="2000" dirty="0">
                <a:solidFill>
                  <a:srgbClr val="002060"/>
                </a:solidFill>
                <a:latin typeface="Baskerville Old Face" panose="02020602080505020303" pitchFamily="18" charset="77"/>
              </a:rPr>
              <a:t>Cambiamento relazioni con gli altri: </a:t>
            </a:r>
          </a:p>
          <a:p>
            <a:pPr marL="342900" indent="-342900">
              <a:buFontTx/>
              <a:buChar char="-"/>
            </a:pPr>
            <a:r>
              <a:rPr lang="it-IT" sz="2000" dirty="0">
                <a:solidFill>
                  <a:srgbClr val="002060"/>
                </a:solidFill>
                <a:latin typeface="Baskerville Old Face" panose="02020602080505020303" pitchFamily="18" charset="77"/>
              </a:rPr>
              <a:t>percentuale risposte positive: 56,45%;</a:t>
            </a:r>
          </a:p>
          <a:p>
            <a:pPr marL="342900" indent="-342900">
              <a:buFontTx/>
              <a:buChar char="-"/>
            </a:pPr>
            <a:r>
              <a:rPr lang="it-IT" sz="2000" dirty="0">
                <a:solidFill>
                  <a:srgbClr val="C00000"/>
                </a:solidFill>
                <a:latin typeface="Baskerville Old Face" panose="02020602080505020303" pitchFamily="18" charset="77"/>
              </a:rPr>
              <a:t>percentuale risposte negative: 43,55%;</a:t>
            </a:r>
          </a:p>
          <a:p>
            <a:pPr marL="342900" indent="-342900">
              <a:buFontTx/>
              <a:buChar char="-"/>
            </a:pPr>
            <a:r>
              <a:rPr lang="it-IT" sz="2000" dirty="0">
                <a:solidFill>
                  <a:srgbClr val="002060"/>
                </a:solidFill>
                <a:latin typeface="Baskerville Old Face" panose="02020602080505020303" pitchFamily="18" charset="77"/>
              </a:rPr>
              <a:t>risposte positive per anno di corso: V (63,71%), IV (59,68%), III (40,32%);</a:t>
            </a:r>
          </a:p>
          <a:p>
            <a:pPr marL="342900" indent="-342900">
              <a:buFontTx/>
              <a:buChar char="-"/>
            </a:pPr>
            <a:r>
              <a:rPr lang="it-IT" sz="2000" dirty="0">
                <a:solidFill>
                  <a:srgbClr val="002060"/>
                </a:solidFill>
                <a:latin typeface="Baskerville Old Face" panose="02020602080505020303" pitchFamily="18" charset="77"/>
              </a:rPr>
              <a:t>risposte positive per indirizzo scolastico: dal 37,50% (SCA) al 73,91% (CLE);</a:t>
            </a:r>
          </a:p>
          <a:p>
            <a:pPr marL="342900" indent="-342900">
              <a:buFontTx/>
              <a:buChar char="-"/>
            </a:pPr>
            <a:r>
              <a:rPr lang="it-IT" sz="2000" dirty="0">
                <a:solidFill>
                  <a:srgbClr val="002060"/>
                </a:solidFill>
                <a:latin typeface="Baskerville Old Face" panose="02020602080505020303" pitchFamily="18" charset="77"/>
              </a:rPr>
              <a:t>risposte positive per cittadinanza: dal 55,59% (I) al 66,67% (</a:t>
            </a:r>
            <a:r>
              <a:rPr lang="it-IT" sz="2000" dirty="0" err="1">
                <a:solidFill>
                  <a:srgbClr val="002060"/>
                </a:solidFill>
                <a:latin typeface="Baskerville Old Face" panose="02020602080505020303" pitchFamily="18" charset="77"/>
              </a:rPr>
              <a:t>S</a:t>
            </a:r>
            <a:r>
              <a:rPr lang="it-IT" sz="2000" dirty="0">
                <a:solidFill>
                  <a:srgbClr val="002060"/>
                </a:solidFill>
                <a:latin typeface="Baskerville Old Face" panose="02020602080505020303" pitchFamily="18" charset="77"/>
              </a:rPr>
              <a:t> e D); </a:t>
            </a:r>
          </a:p>
          <a:p>
            <a:pPr marL="342900" indent="-342900">
              <a:buFontTx/>
              <a:buChar char="-"/>
            </a:pPr>
            <a:r>
              <a:rPr lang="it-IT" sz="2000" dirty="0">
                <a:solidFill>
                  <a:srgbClr val="002060"/>
                </a:solidFill>
                <a:latin typeface="Baskerville Old Face" panose="02020602080505020303" pitchFamily="18" charset="77"/>
              </a:rPr>
              <a:t>risposte positive per genere: dal 55,86% (M) al 56,78% (</a:t>
            </a:r>
            <a:r>
              <a:rPr lang="it-IT" sz="2000" dirty="0" err="1">
                <a:solidFill>
                  <a:srgbClr val="002060"/>
                </a:solidFill>
                <a:latin typeface="Baskerville Old Face" panose="02020602080505020303" pitchFamily="18" charset="77"/>
              </a:rPr>
              <a:t>F</a:t>
            </a:r>
            <a:r>
              <a:rPr lang="it-IT" sz="2000" dirty="0">
                <a:solidFill>
                  <a:srgbClr val="002060"/>
                </a:solidFill>
                <a:latin typeface="Baskerville Old Face" panose="02020602080505020303" pitchFamily="18" charset="77"/>
              </a:rPr>
              <a:t>);</a:t>
            </a:r>
          </a:p>
          <a:p>
            <a:pPr marL="342900" indent="-342900">
              <a:buFontTx/>
              <a:buChar char="-"/>
            </a:pPr>
            <a:r>
              <a:rPr lang="it-IT" sz="2000" dirty="0">
                <a:solidFill>
                  <a:srgbClr val="002060"/>
                </a:solidFill>
                <a:latin typeface="Baskerville Old Face" panose="02020602080505020303" pitchFamily="18" charset="77"/>
              </a:rPr>
              <a:t>risposte positive per docente: dal 37,50% all’83,33%.</a:t>
            </a:r>
          </a:p>
        </p:txBody>
      </p:sp>
      <p:graphicFrame>
        <p:nvGraphicFramePr>
          <p:cNvPr id="7" name="Grafico 6">
            <a:extLst>
              <a:ext uri="{FF2B5EF4-FFF2-40B4-BE49-F238E27FC236}">
                <a16:creationId xmlns:a16="http://schemas.microsoft.com/office/drawing/2014/main" id="{EB60BC94-56F8-C446-950C-EA010C4C0291}"/>
              </a:ext>
            </a:extLst>
          </p:cNvPr>
          <p:cNvGraphicFramePr/>
          <p:nvPr>
            <p:extLst>
              <p:ext uri="{D42A27DB-BD31-4B8C-83A1-F6EECF244321}">
                <p14:modId xmlns:p14="http://schemas.microsoft.com/office/powerpoint/2010/main" val="4196865797"/>
              </p:ext>
            </p:extLst>
          </p:nvPr>
        </p:nvGraphicFramePr>
        <p:xfrm>
          <a:off x="-49727" y="3356440"/>
          <a:ext cx="3160800" cy="2308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afico 10">
            <a:extLst>
              <a:ext uri="{FF2B5EF4-FFF2-40B4-BE49-F238E27FC236}">
                <a16:creationId xmlns:a16="http://schemas.microsoft.com/office/drawing/2014/main" id="{9A426CC0-3B03-C949-B05E-2600A9B62451}"/>
              </a:ext>
            </a:extLst>
          </p:cNvPr>
          <p:cNvGraphicFramePr/>
          <p:nvPr>
            <p:extLst>
              <p:ext uri="{D42A27DB-BD31-4B8C-83A1-F6EECF244321}">
                <p14:modId xmlns:p14="http://schemas.microsoft.com/office/powerpoint/2010/main" val="2315252198"/>
              </p:ext>
            </p:extLst>
          </p:nvPr>
        </p:nvGraphicFramePr>
        <p:xfrm>
          <a:off x="2685114" y="3353633"/>
          <a:ext cx="3160800" cy="251994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Grafico 11">
            <a:extLst>
              <a:ext uri="{FF2B5EF4-FFF2-40B4-BE49-F238E27FC236}">
                <a16:creationId xmlns:a16="http://schemas.microsoft.com/office/drawing/2014/main" id="{C09993FC-DF75-EC46-8950-2E7C0659A05C}"/>
              </a:ext>
            </a:extLst>
          </p:cNvPr>
          <p:cNvGraphicFramePr/>
          <p:nvPr>
            <p:extLst>
              <p:ext uri="{D42A27DB-BD31-4B8C-83A1-F6EECF244321}">
                <p14:modId xmlns:p14="http://schemas.microsoft.com/office/powerpoint/2010/main" val="2262704479"/>
              </p:ext>
            </p:extLst>
          </p:nvPr>
        </p:nvGraphicFramePr>
        <p:xfrm>
          <a:off x="5747987" y="3353632"/>
          <a:ext cx="3271322" cy="251994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2811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7" grpId="0">
        <p:bldAsOne/>
      </p:bldGraphic>
      <p:bldGraphic spid="11" grpId="0">
        <p:bldAsOne/>
      </p:bldGraphic>
      <p:bldGraphic spid="1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07792" y="5890713"/>
            <a:ext cx="5328405"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459D3362-0765-FF47-9B91-C726B63B1635}"/>
              </a:ext>
            </a:extLst>
          </p:cNvPr>
          <p:cNvSpPr txBox="1"/>
          <p:nvPr/>
        </p:nvSpPr>
        <p:spPr>
          <a:xfrm>
            <a:off x="1746155" y="808830"/>
            <a:ext cx="5651681" cy="2462213"/>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Scuole superiori di Udine coinvolte</a:t>
            </a:r>
          </a:p>
          <a:p>
            <a:pPr algn="ctr"/>
            <a:endParaRPr lang="it-IT" sz="1000" dirty="0">
              <a:latin typeface="Baskerville Old Face" panose="02020602080505020303" pitchFamily="18" charset="77"/>
            </a:endParaRPr>
          </a:p>
          <a:p>
            <a:pPr marL="342900" indent="-342900">
              <a:buFontTx/>
              <a:buChar char="-"/>
            </a:pPr>
            <a:r>
              <a:rPr lang="it-IT" sz="2400" dirty="0">
                <a:solidFill>
                  <a:srgbClr val="002060"/>
                </a:solidFill>
                <a:latin typeface="Baskerville Old Face" panose="02020602080505020303" pitchFamily="18" charset="77"/>
              </a:rPr>
              <a:t>Liceo scientifico «N. Copernico»;</a:t>
            </a:r>
          </a:p>
          <a:p>
            <a:pPr marL="342900" indent="-342900">
              <a:buFontTx/>
              <a:buChar char="-"/>
            </a:pPr>
            <a:r>
              <a:rPr lang="it-IT" sz="2400" dirty="0">
                <a:solidFill>
                  <a:srgbClr val="002060"/>
                </a:solidFill>
                <a:latin typeface="Baskerville Old Face" panose="02020602080505020303" pitchFamily="18" charset="77"/>
              </a:rPr>
              <a:t>Liceo scientifico «G. Marinelli»;</a:t>
            </a:r>
          </a:p>
          <a:p>
            <a:pPr marL="342900" indent="-342900">
              <a:buFontTx/>
              <a:buChar char="-"/>
            </a:pPr>
            <a:r>
              <a:rPr lang="it-IT" sz="2400" dirty="0">
                <a:solidFill>
                  <a:srgbClr val="002060"/>
                </a:solidFill>
                <a:latin typeface="Baskerville Old Face" panose="02020602080505020303" pitchFamily="18" charset="77"/>
              </a:rPr>
              <a:t>Liceo classico «</a:t>
            </a:r>
            <a:r>
              <a:rPr lang="it-IT" sz="2400" dirty="0" err="1">
                <a:solidFill>
                  <a:srgbClr val="002060"/>
                </a:solidFill>
                <a:latin typeface="Baskerville Old Face" panose="02020602080505020303" pitchFamily="18" charset="77"/>
              </a:rPr>
              <a:t>J</a:t>
            </a:r>
            <a:r>
              <a:rPr lang="it-IT" sz="2400" dirty="0">
                <a:solidFill>
                  <a:srgbClr val="002060"/>
                </a:solidFill>
                <a:latin typeface="Baskerville Old Face" panose="02020602080505020303" pitchFamily="18" charset="77"/>
              </a:rPr>
              <a:t>. </a:t>
            </a:r>
            <a:r>
              <a:rPr lang="it-IT" sz="2400" dirty="0" err="1">
                <a:solidFill>
                  <a:srgbClr val="002060"/>
                </a:solidFill>
                <a:latin typeface="Baskerville Old Face" panose="02020602080505020303" pitchFamily="18" charset="77"/>
              </a:rPr>
              <a:t>Stellini</a:t>
            </a:r>
            <a:r>
              <a:rPr lang="it-IT" sz="2400" dirty="0">
                <a:solidFill>
                  <a:srgbClr val="002060"/>
                </a:solidFill>
                <a:latin typeface="Baskerville Old Face" panose="02020602080505020303" pitchFamily="18" charset="77"/>
              </a:rPr>
              <a:t>»;</a:t>
            </a:r>
          </a:p>
          <a:p>
            <a:pPr marL="342900" indent="-342900">
              <a:buFontTx/>
              <a:buChar char="-"/>
            </a:pPr>
            <a:r>
              <a:rPr lang="it-IT" sz="2400" dirty="0">
                <a:solidFill>
                  <a:srgbClr val="002060"/>
                </a:solidFill>
                <a:latin typeface="Baskerville Old Face" panose="02020602080505020303" pitchFamily="18" charset="77"/>
              </a:rPr>
              <a:t>Liceo statale «C. Percoto»;</a:t>
            </a:r>
          </a:p>
          <a:p>
            <a:pPr marL="342900" indent="-342900">
              <a:buFontTx/>
              <a:buChar char="-"/>
            </a:pPr>
            <a:r>
              <a:rPr lang="it-IT" sz="2400" dirty="0">
                <a:solidFill>
                  <a:srgbClr val="002060"/>
                </a:solidFill>
                <a:latin typeface="Baskerville Old Face" panose="02020602080505020303" pitchFamily="18" charset="77"/>
              </a:rPr>
              <a:t>Liceo statale «L. </a:t>
            </a:r>
            <a:r>
              <a:rPr lang="it-IT" sz="2400" dirty="0" err="1">
                <a:solidFill>
                  <a:srgbClr val="002060"/>
                </a:solidFill>
                <a:latin typeface="Baskerville Old Face" panose="02020602080505020303" pitchFamily="18" charset="77"/>
              </a:rPr>
              <a:t>Uccellis</a:t>
            </a:r>
            <a:r>
              <a:rPr lang="it-IT" sz="2400" dirty="0">
                <a:solidFill>
                  <a:srgbClr val="002060"/>
                </a:solidFill>
                <a:latin typeface="Baskerville Old Face" panose="02020602080505020303" pitchFamily="18" charset="77"/>
              </a:rPr>
              <a:t>».</a:t>
            </a:r>
          </a:p>
        </p:txBody>
      </p:sp>
      <p:sp>
        <p:nvSpPr>
          <p:cNvPr id="4" name="CasellaDiTesto 3">
            <a:extLst>
              <a:ext uri="{FF2B5EF4-FFF2-40B4-BE49-F238E27FC236}">
                <a16:creationId xmlns:a16="http://schemas.microsoft.com/office/drawing/2014/main" id="{4BC7D393-81F1-6449-8F12-67101BD1D930}"/>
              </a:ext>
            </a:extLst>
          </p:cNvPr>
          <p:cNvSpPr txBox="1"/>
          <p:nvPr/>
        </p:nvSpPr>
        <p:spPr>
          <a:xfrm>
            <a:off x="1034711" y="3480295"/>
            <a:ext cx="7074568" cy="2092881"/>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Indirizzi coinvolti</a:t>
            </a:r>
          </a:p>
          <a:p>
            <a:pPr algn="ctr"/>
            <a:endParaRPr lang="it-IT" sz="1000" dirty="0">
              <a:latin typeface="Baskerville Old Face" panose="02020602080505020303" pitchFamily="18" charset="77"/>
            </a:endParaRPr>
          </a:p>
          <a:p>
            <a:pPr marL="342900" indent="-342900" algn="just">
              <a:buFontTx/>
              <a:buChar char="-"/>
            </a:pPr>
            <a:r>
              <a:rPr lang="it-IT" sz="2400" dirty="0">
                <a:solidFill>
                  <a:srgbClr val="002060"/>
                </a:solidFill>
                <a:latin typeface="Baskerville Old Face" panose="02020602080505020303" pitchFamily="18" charset="77"/>
              </a:rPr>
              <a:t>Scientifici: tradizionale e delle scienze applicate;</a:t>
            </a:r>
          </a:p>
          <a:p>
            <a:pPr marL="342900" indent="-342900" algn="just">
              <a:buFontTx/>
              <a:buChar char="-"/>
            </a:pPr>
            <a:r>
              <a:rPr lang="it-IT" sz="2400" dirty="0">
                <a:solidFill>
                  <a:srgbClr val="002060"/>
                </a:solidFill>
                <a:latin typeface="Baskerville Old Face" panose="02020602080505020303" pitchFamily="18" charset="77"/>
              </a:rPr>
              <a:t>Umanistici: classico tradizionale ed europeo, scienze umane, linguistico;</a:t>
            </a:r>
          </a:p>
          <a:p>
            <a:pPr marL="342900" indent="-342900" algn="just">
              <a:buFontTx/>
              <a:buChar char="-"/>
            </a:pPr>
            <a:r>
              <a:rPr lang="it-IT" sz="2400" dirty="0">
                <a:solidFill>
                  <a:srgbClr val="002060"/>
                </a:solidFill>
                <a:latin typeface="Baskerville Old Face" panose="02020602080505020303" pitchFamily="18" charset="77"/>
              </a:rPr>
              <a:t>Artistici: musicale e coreutico.</a:t>
            </a:r>
          </a:p>
        </p:txBody>
      </p:sp>
    </p:spTree>
    <p:extLst>
      <p:ext uri="{BB962C8B-B14F-4D97-AF65-F5344CB8AC3E}">
        <p14:creationId xmlns:p14="http://schemas.microsoft.com/office/powerpoint/2010/main" val="92567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832092"/>
          </a:xfrm>
          <a:prstGeom prst="rect">
            <a:avLst/>
          </a:prstGeom>
          <a:noFill/>
        </p:spPr>
        <p:txBody>
          <a:bodyPr wrap="square" rtlCol="0">
            <a:spAutoFit/>
          </a:bodyPr>
          <a:lstStyle/>
          <a:p>
            <a:pPr algn="ctr"/>
            <a:r>
              <a:rPr lang="it-IT" sz="2200" dirty="0">
                <a:solidFill>
                  <a:srgbClr val="C00000"/>
                </a:solidFill>
                <a:latin typeface="Baskerville Old Face" panose="02020602080505020303" pitchFamily="18" charset="77"/>
              </a:rPr>
              <a:t>Ragioni delle risposte positive</a:t>
            </a:r>
          </a:p>
          <a:p>
            <a:pPr algn="ctr"/>
            <a:endParaRPr lang="it-IT" sz="2200" dirty="0">
              <a:solidFill>
                <a:srgbClr val="002060"/>
              </a:solidFill>
              <a:latin typeface="Baskerville Old Face" panose="02020602080505020303" pitchFamily="18" charset="77"/>
            </a:endParaRPr>
          </a:p>
          <a:p>
            <a:r>
              <a:rPr lang="it-IT" sz="2200" dirty="0">
                <a:solidFill>
                  <a:srgbClr val="002060"/>
                </a:solidFill>
                <a:latin typeface="Baskerville Old Face" panose="02020602080505020303" pitchFamily="18" charset="77"/>
              </a:rPr>
              <a:t>- aiuto nel comunicare e nel confrontarsi meglio con gli altri: 12,58%;</a:t>
            </a:r>
          </a:p>
          <a:p>
            <a:r>
              <a:rPr lang="it-IT" sz="2200" dirty="0">
                <a:solidFill>
                  <a:srgbClr val="002060"/>
                </a:solidFill>
                <a:latin typeface="Baskerville Old Face" panose="02020602080505020303" pitchFamily="18" charset="77"/>
              </a:rPr>
              <a:t>- possibilità di capire meglio il pensiero altrui: 10,32%;</a:t>
            </a:r>
          </a:p>
          <a:p>
            <a:r>
              <a:rPr lang="it-IT" sz="2200" dirty="0">
                <a:solidFill>
                  <a:srgbClr val="002060"/>
                </a:solidFill>
                <a:latin typeface="Baskerville Old Face" panose="02020602080505020303" pitchFamily="18" charset="77"/>
              </a:rPr>
              <a:t>- stimolo a una maggiore apertura: 10%;</a:t>
            </a:r>
          </a:p>
          <a:p>
            <a:r>
              <a:rPr lang="it-IT" sz="2200" dirty="0">
                <a:solidFill>
                  <a:srgbClr val="002060"/>
                </a:solidFill>
                <a:latin typeface="Baskerville Old Face" panose="02020602080505020303" pitchFamily="18" charset="77"/>
              </a:rPr>
              <a:t>- aiuto nel cambiare la propria persona e le relazioni: 8,06%;</a:t>
            </a:r>
          </a:p>
          <a:p>
            <a:r>
              <a:rPr lang="it-IT" sz="2200" dirty="0">
                <a:solidFill>
                  <a:srgbClr val="002060"/>
                </a:solidFill>
                <a:latin typeface="Baskerville Old Face" panose="02020602080505020303" pitchFamily="18" charset="77"/>
              </a:rPr>
              <a:t>- possibilità di capire meglio se stessi e gli altri: 6,77%;</a:t>
            </a:r>
          </a:p>
          <a:p>
            <a:r>
              <a:rPr lang="it-IT" sz="2200" dirty="0">
                <a:solidFill>
                  <a:srgbClr val="002060"/>
                </a:solidFill>
                <a:latin typeface="Baskerville Old Face" panose="02020602080505020303" pitchFamily="18" charset="77"/>
              </a:rPr>
              <a:t>- aiuto nell’argomentare e sostenere meglio le proprie tesi: 5,48%;</a:t>
            </a:r>
          </a:p>
          <a:p>
            <a:r>
              <a:rPr lang="it-IT" sz="2200" dirty="0">
                <a:solidFill>
                  <a:srgbClr val="002060"/>
                </a:solidFill>
                <a:latin typeface="Baskerville Old Face" panose="02020602080505020303" pitchFamily="18" charset="77"/>
              </a:rPr>
              <a:t>- aiuto nel capire meglio i tipi di relazione: 5,48%;</a:t>
            </a:r>
          </a:p>
          <a:p>
            <a:r>
              <a:rPr lang="it-IT" sz="2200" dirty="0">
                <a:solidFill>
                  <a:srgbClr val="002060"/>
                </a:solidFill>
                <a:latin typeface="Baskerville Old Face" panose="02020602080505020303" pitchFamily="18" charset="77"/>
              </a:rPr>
              <a:t>- possibilità di capire meglio i comportamenti altrui: 4,84%;</a:t>
            </a:r>
          </a:p>
          <a:p>
            <a:r>
              <a:rPr lang="it-IT" sz="2200" dirty="0">
                <a:solidFill>
                  <a:srgbClr val="002060"/>
                </a:solidFill>
                <a:latin typeface="Baskerville Old Face" panose="02020602080505020303" pitchFamily="18" charset="77"/>
              </a:rPr>
              <a:t>- maggiori argomenti di discussione: 4,84%;</a:t>
            </a:r>
          </a:p>
          <a:p>
            <a:r>
              <a:rPr lang="it-IT" sz="2200" dirty="0">
                <a:solidFill>
                  <a:srgbClr val="002060"/>
                </a:solidFill>
                <a:latin typeface="Baskerville Old Face" panose="02020602080505020303" pitchFamily="18" charset="77"/>
              </a:rPr>
              <a:t>- possibilità di rapportarsi meglio alle diversità: 4,52%;</a:t>
            </a:r>
          </a:p>
          <a:p>
            <a:r>
              <a:rPr lang="it-IT" sz="2200" dirty="0">
                <a:solidFill>
                  <a:srgbClr val="002060"/>
                </a:solidFill>
                <a:latin typeface="Baskerville Old Face" panose="02020602080505020303" pitchFamily="18" charset="77"/>
              </a:rPr>
              <a:t>- possibilità di capire che siamo </a:t>
            </a:r>
            <a:r>
              <a:rPr lang="it-IT" sz="2200" dirty="0" err="1">
                <a:solidFill>
                  <a:srgbClr val="002060"/>
                </a:solidFill>
                <a:latin typeface="Baskerville Old Face" panose="02020602080505020303" pitchFamily="18" charset="77"/>
              </a:rPr>
              <a:t>costitutivamente</a:t>
            </a:r>
            <a:r>
              <a:rPr lang="it-IT" sz="2200" dirty="0">
                <a:solidFill>
                  <a:srgbClr val="002060"/>
                </a:solidFill>
                <a:latin typeface="Baskerville Old Face" panose="02020602080505020303" pitchFamily="18" charset="77"/>
              </a:rPr>
              <a:t> relazionali: 2,58%;</a:t>
            </a:r>
          </a:p>
          <a:p>
            <a:r>
              <a:rPr lang="it-IT" sz="2200" dirty="0">
                <a:solidFill>
                  <a:srgbClr val="002060"/>
                </a:solidFill>
                <a:latin typeface="Baskerville Old Face" panose="02020602080505020303" pitchFamily="18" charset="77"/>
              </a:rPr>
              <a:t>- possibilità di iniziare meglio nuove relazioni: 1,61%.</a:t>
            </a:r>
          </a:p>
        </p:txBody>
      </p:sp>
    </p:spTree>
    <p:extLst>
      <p:ext uri="{BB962C8B-B14F-4D97-AF65-F5344CB8AC3E}">
        <p14:creationId xmlns:p14="http://schemas.microsoft.com/office/powerpoint/2010/main" val="407781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00903"/>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656497"/>
            <a:ext cx="8427028" cy="5139869"/>
          </a:xfrm>
          <a:prstGeom prst="rect">
            <a:avLst/>
          </a:prstGeom>
          <a:noFill/>
        </p:spPr>
        <p:txBody>
          <a:bodyPr wrap="square" rtlCol="0">
            <a:spAutoFit/>
          </a:bodyPr>
          <a:lstStyle/>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Permette uno scambio di opinioni, […] dei confronti con persone che magari non la pensano come te, nel senso, puoi dialogare perfettamente con una persona e scambiare […] idee, non essendo completamente d’accordo con quello che dice l’altro, cioè è uno scambio reciproco. Entrambe le due posizioni guadagnano</a:t>
            </a:r>
            <a:r>
              <a:rPr lang="it-IT" sz="2000" dirty="0">
                <a:solidFill>
                  <a:srgbClr val="002060"/>
                </a:solidFill>
                <a:latin typeface="Baskerville Old Face" panose="02020602080505020303" pitchFamily="18" charset="77"/>
              </a:rPr>
              <a:t>» (V SC).</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Mi ha portata a vedere le persone sotto un aspetto più umano, […] non giudico solo le apparenze di una persona, ma cerco anche di capire la loro storia prima di farmi delle idee su di loro</a:t>
            </a:r>
            <a:r>
              <a:rPr lang="it-IT" sz="2000" dirty="0">
                <a:solidFill>
                  <a:srgbClr val="002060"/>
                </a:solidFill>
                <a:latin typeface="Baskerville Old Face" panose="02020602080505020303" pitchFamily="18" charset="77"/>
              </a:rPr>
              <a:t>» (IV SU).</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Spesso […] mi capitava personalmente di approcciarmi in maniera […] verbalmente più violenta, quando ero un po’ infastidito dalle persone, mentre, attraverso la filosofia, sono in grado […] [di] riflettere con più razionalità sulle cose, per poi approcciarmi con le persone</a:t>
            </a:r>
            <a:r>
              <a:rPr lang="it-IT" sz="2000" dirty="0">
                <a:solidFill>
                  <a:srgbClr val="002060"/>
                </a:solidFill>
                <a:latin typeface="Baskerville Old Face" panose="02020602080505020303" pitchFamily="18" charset="77"/>
              </a:rPr>
              <a:t>» (V SC). </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La filosofia può aiutarci a capire […] certi ragionamenti e quindi possiamo ‘immedesimarci’ […] nella persona che appunto sta esponendo quell’idea e cercare di comprenderla al meglio</a:t>
            </a:r>
            <a:r>
              <a:rPr lang="it-IT" sz="2000" dirty="0">
                <a:solidFill>
                  <a:srgbClr val="002060"/>
                </a:solidFill>
                <a:latin typeface="Baskerville Old Face" panose="02020602080505020303" pitchFamily="18" charset="77"/>
              </a:rPr>
              <a:t>» (IV ES).</a:t>
            </a:r>
          </a:p>
        </p:txBody>
      </p:sp>
    </p:spTree>
    <p:extLst>
      <p:ext uri="{BB962C8B-B14F-4D97-AF65-F5344CB8AC3E}">
        <p14:creationId xmlns:p14="http://schemas.microsoft.com/office/powerpoint/2010/main" val="12067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6106656"/>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246646" y="751344"/>
            <a:ext cx="8650706" cy="5355312"/>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«[La filosofia aiuta a] non fermarmi a quello che mi viene detto, a sentire quello che mi viene detto, ma farmi delle domande sul perché viene detta quella determinata cosa e cosa può aver portato quella persona a dire determinate cose, a comportarsi in un determinato modo, eccetera» (III SU).</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«Il rapporto con i miei genitori […] è cambiato. […] Se prima agivo più impulsivamente e senza pensare a cosa potesse causare in loro, […] adesso […] penso che anche loro hanno […] non soltanto dei sentimenti, ma anche […] situazioni problematiche» (V CO).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«Mi faccio adesso meno problemi su come appaio, su quello che gli altri pensano di me e cerco […] di privilegiare quello che io penso e voglio fare rispetto a quello che gli altri potrebbero pensare» (V CLE).</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«‘L’uomo è un animale sociale’, quindi è inevitabile il fatto che dobbiamo interagire con gli altri, gli altri danno un giudizio nei nostri confronti inevitabilmente, lo vogliamo o meno. Questo […] giudizio anche si va a riversare su come noi percepiamo noi stessi, come noi cambiamo noi stessi. […] La filosofia magari ti fa […] riflettere su questa cosa, il fatto che, appunto, l’interazione con gli altri ti cambia» (V SC).</a:t>
            </a:r>
          </a:p>
        </p:txBody>
      </p:sp>
    </p:spTree>
    <p:extLst>
      <p:ext uri="{BB962C8B-B14F-4D97-AF65-F5344CB8AC3E}">
        <p14:creationId xmlns:p14="http://schemas.microsoft.com/office/powerpoint/2010/main" val="403846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85124"/>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656497"/>
            <a:ext cx="8427028" cy="5324535"/>
          </a:xfrm>
          <a:prstGeom prst="rect">
            <a:avLst/>
          </a:prstGeom>
          <a:noFill/>
        </p:spPr>
        <p:txBody>
          <a:bodyPr wrap="square" rtlCol="0">
            <a:spAutoFit/>
          </a:bodyPr>
          <a:lstStyle/>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Le relazioni […] in questa fascia d’età, sono sempre molto complicate, perché i ragazzi devono, innanzitutto, trovare se stessi […] e, in questo modo, rapportarsi e relazionarsi agli altri. Quindi la filosofia, secondo me, deve, prima di tutto, aiutare i ragazzi […] a conoscere se stessi e, conoscendo se stessi, probabilmente riusciranno a relazionarsi in maniera più positiva nei confronti […] degli altri</a:t>
            </a:r>
            <a:r>
              <a:rPr lang="it-IT" sz="2000" dirty="0">
                <a:solidFill>
                  <a:srgbClr val="002060"/>
                </a:solidFill>
                <a:latin typeface="Baskerville Old Face" panose="02020602080505020303" pitchFamily="18" charset="77"/>
              </a:rPr>
              <a:t>» (doc. </a:t>
            </a:r>
            <a:r>
              <a:rPr lang="it-IT" sz="2000" dirty="0" err="1">
                <a:solidFill>
                  <a:srgbClr val="002060"/>
                </a:solidFill>
                <a:latin typeface="Baskerville Old Face" panose="02020602080505020303" pitchFamily="18" charset="77"/>
              </a:rPr>
              <a:t>S</a:t>
            </a:r>
            <a:r>
              <a:rPr lang="it-IT" sz="2000" dirty="0">
                <a:solidFill>
                  <a:srgbClr val="002060"/>
                </a:solidFill>
                <a:latin typeface="Baskerville Old Face" panose="02020602080505020303" pitchFamily="18" charset="77"/>
              </a:rPr>
              <a:t>).</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[L’insegnamento della filosofia] dà loro il senso della profondità che c’è in queste relazioni […], un tentativo anche di ricostruire ciò che è profondo nelle relazioni, ciò che sta sotto, ciò che sta dietro, […] una sorta di ermeneutica del sospetto, ma nel senso positivo, cioè […] non restare alla superficialità, non restare all’immediato (l’immediato non è la verità), ma avere la possibilità di una ricostruzione critica</a:t>
            </a:r>
            <a:r>
              <a:rPr lang="it-IT" sz="2000" dirty="0">
                <a:solidFill>
                  <a:srgbClr val="002060"/>
                </a:solidFill>
                <a:latin typeface="Baskerville Old Face" panose="02020602080505020303" pitchFamily="18" charset="77"/>
              </a:rPr>
              <a:t>» (doc. L2). </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a:t>
            </a:r>
            <a:r>
              <a:rPr lang="it-IT" dirty="0">
                <a:solidFill>
                  <a:srgbClr val="002060"/>
                </a:solidFill>
                <a:latin typeface="Baskerville Old Face" panose="02020602080505020303" pitchFamily="18" charset="77"/>
              </a:rPr>
              <a:t>Saper individuare i campi specifici dell’esperienza umana […] e riuscire a distinguere questi ambiti […] significa, secondo me, capire meglio la società in cui si vive […]. Lì forse può cominciare l’attenzione al diverso, perché abituare a distinguere le cose, seppur, ovviamente, evitando schematismi, significa capire le ragioni di questa diversità, perché non possiamo fare un discorso puramente moralistico, puramente giuridico, […] per affrontare diversi conflitti umani</a:t>
            </a:r>
            <a:r>
              <a:rPr lang="it-IT" sz="2000" dirty="0">
                <a:solidFill>
                  <a:srgbClr val="002060"/>
                </a:solidFill>
                <a:latin typeface="Baskerville Old Face" panose="02020602080505020303" pitchFamily="18" charset="77"/>
              </a:rPr>
              <a:t>» (doc. A).</a:t>
            </a:r>
          </a:p>
        </p:txBody>
      </p:sp>
    </p:spTree>
    <p:extLst>
      <p:ext uri="{BB962C8B-B14F-4D97-AF65-F5344CB8AC3E}">
        <p14:creationId xmlns:p14="http://schemas.microsoft.com/office/powerpoint/2010/main" val="52025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3699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5232202"/>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Ragioni delle risposte negative</a:t>
            </a:r>
          </a:p>
          <a:p>
            <a:pPr algn="ctr"/>
            <a:endParaRPr lang="it-IT" dirty="0">
              <a:solidFill>
                <a:srgbClr val="002060"/>
              </a:solidFill>
              <a:latin typeface="Baskerville Old Face" panose="02020602080505020303" pitchFamily="18" charset="77"/>
            </a:endParaRPr>
          </a:p>
          <a:p>
            <a:r>
              <a:rPr lang="it-IT" sz="2200" dirty="0">
                <a:solidFill>
                  <a:srgbClr val="002060"/>
                </a:solidFill>
                <a:latin typeface="Baskerville Old Face" panose="02020602080505020303" pitchFamily="18" charset="77"/>
              </a:rPr>
              <a:t>- la filosofia cambia la persona, ma non le sue relazioni: 12,58%;</a:t>
            </a:r>
          </a:p>
          <a:p>
            <a:r>
              <a:rPr lang="it-IT" sz="2200" dirty="0">
                <a:solidFill>
                  <a:srgbClr val="002060"/>
                </a:solidFill>
                <a:latin typeface="Baskerville Old Face" panose="02020602080505020303" pitchFamily="18" charset="77"/>
              </a:rPr>
              <a:t>- la filosofia non insegna come comportarsi con gli altri: 8,39%;</a:t>
            </a:r>
          </a:p>
          <a:p>
            <a:r>
              <a:rPr lang="it-IT" sz="2200" dirty="0">
                <a:solidFill>
                  <a:srgbClr val="002060"/>
                </a:solidFill>
                <a:latin typeface="Baskerville Old Face" panose="02020602080505020303" pitchFamily="18" charset="77"/>
              </a:rPr>
              <a:t>- difficoltà di applicazione alla vita quotidiana: 7,42%;</a:t>
            </a:r>
          </a:p>
          <a:p>
            <a:r>
              <a:rPr lang="it-IT" sz="2200" dirty="0">
                <a:solidFill>
                  <a:srgbClr val="002060"/>
                </a:solidFill>
                <a:latin typeface="Baskerville Old Face" panose="02020602080505020303" pitchFamily="18" charset="77"/>
              </a:rPr>
              <a:t>- il suo modo di porsi non è filosofico e le sue relazioni sono rimaste immutate: 5,48%;</a:t>
            </a:r>
          </a:p>
          <a:p>
            <a:r>
              <a:rPr lang="it-IT" sz="2200" dirty="0">
                <a:solidFill>
                  <a:srgbClr val="002060"/>
                </a:solidFill>
                <a:latin typeface="Baskerville Old Face" panose="02020602080505020303" pitchFamily="18" charset="77"/>
              </a:rPr>
              <a:t>- potrebbe, ma è ancora presto per dirlo: 4,19%;</a:t>
            </a:r>
          </a:p>
          <a:p>
            <a:r>
              <a:rPr lang="it-IT" sz="2200" dirty="0">
                <a:solidFill>
                  <a:srgbClr val="002060"/>
                </a:solidFill>
                <a:latin typeface="Baskerville Old Face" panose="02020602080505020303" pitchFamily="18" charset="77"/>
              </a:rPr>
              <a:t>- semmai fosse avvenuto il cambiamento, non sarebbe stato possibile accorgersene: 3,87%;</a:t>
            </a:r>
          </a:p>
          <a:p>
            <a:r>
              <a:rPr lang="it-IT" sz="2200" dirty="0">
                <a:solidFill>
                  <a:srgbClr val="002060"/>
                </a:solidFill>
                <a:latin typeface="Baskerville Old Face" panose="02020602080505020303" pitchFamily="18" charset="77"/>
              </a:rPr>
              <a:t>- l’insegnamento scolastico non è adeguato: 3,55%;</a:t>
            </a:r>
          </a:p>
          <a:p>
            <a:r>
              <a:rPr lang="it-IT" sz="2200" dirty="0">
                <a:solidFill>
                  <a:srgbClr val="002060"/>
                </a:solidFill>
                <a:latin typeface="Baskerville Old Face" panose="02020602080505020303" pitchFamily="18" charset="77"/>
              </a:rPr>
              <a:t>- si tratta di relazioni nella filosofia, ma non ha cambiato approccio: 2,58%;</a:t>
            </a:r>
          </a:p>
          <a:p>
            <a:r>
              <a:rPr lang="it-IT" sz="2200" dirty="0">
                <a:solidFill>
                  <a:srgbClr val="002060"/>
                </a:solidFill>
                <a:latin typeface="Baskerville Old Face" panose="02020602080505020303" pitchFamily="18" charset="77"/>
              </a:rPr>
              <a:t>- altre discipline sono risultate più incisive in tal senso: 0,97%;</a:t>
            </a:r>
          </a:p>
          <a:p>
            <a:r>
              <a:rPr lang="it-IT" sz="2200" dirty="0">
                <a:solidFill>
                  <a:srgbClr val="002060"/>
                </a:solidFill>
                <a:latin typeface="Baskerville Old Face" panose="02020602080505020303" pitchFamily="18" charset="77"/>
              </a:rPr>
              <a:t>- difficoltà della disciplina: 0,97%.</a:t>
            </a:r>
          </a:p>
        </p:txBody>
      </p:sp>
    </p:spTree>
    <p:extLst>
      <p:ext uri="{BB962C8B-B14F-4D97-AF65-F5344CB8AC3E}">
        <p14:creationId xmlns:p14="http://schemas.microsoft.com/office/powerpoint/2010/main" val="148607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78392"/>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79608"/>
            <a:ext cx="8427028" cy="5355312"/>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«Il modo in cui una persona sceglie, alla fine, di maturare […] è derivante da vari fattori, anche […] dalla situazione familiare, dalla condizione in cui vive, da dove è nato, cioè ci sono tutta una serie di fattori, che uno alla fine non ha scelto, ma che poi, alla fine, lo portano a essere ciò che è. […] La filosofia può cambiare il modo di vedere il mondo, però […] alla fine ognuno reagisce a modo suo» (V L).</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«La filosofia spiegata fino adesso è molto […] teorica e meno pratica, cioè si parla di problemi esistenziali, cioè problemi molto […] ampi, che non si riescono a trasportare nella quotidianità» (IV SC).</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«Lo studio […] di una materia […] non deve influenzare comunque il tuo carattere, può influenzare alcune tue idee, però comunque bisogna rimanere sempre fermi su alcuni principi» (IV CL).</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«Penso che queste idee […] le potrò mettere in pratica solo quando uscirò e non sarò guidato dalla scuola: […] siamo tutti guidati, in un certo senso, “protetti”, però, quando esci da qua e sei fuori e non hai nessuno che ti segue, lì magari […] potranno anche cambiare queste idee, magari serviranno anche le cose che ho studiato» (IV SC).</a:t>
            </a:r>
          </a:p>
        </p:txBody>
      </p:sp>
    </p:spTree>
    <p:extLst>
      <p:ext uri="{BB962C8B-B14F-4D97-AF65-F5344CB8AC3E}">
        <p14:creationId xmlns:p14="http://schemas.microsoft.com/office/powerpoint/2010/main" val="406570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00903"/>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18053"/>
            <a:ext cx="8427028" cy="5078313"/>
          </a:xfrm>
          <a:prstGeom prst="rect">
            <a:avLst/>
          </a:prstGeom>
          <a:noFill/>
        </p:spPr>
        <p:txBody>
          <a:bodyPr wrap="square" rtlCol="0">
            <a:spAutoFit/>
          </a:bodyPr>
          <a:lstStyle/>
          <a:p>
            <a:pPr algn="just"/>
            <a:r>
              <a:rPr lang="it-IT" dirty="0">
                <a:solidFill>
                  <a:srgbClr val="002060"/>
                </a:solidFill>
                <a:latin typeface="Baskerville Old Face" panose="02020602080505020303" pitchFamily="18" charset="77"/>
              </a:rPr>
              <a:t>«Non è detto che la filosofia aiuti alla socievolezza, non credo che neanche sia […] il suo destino originario […]. Penso che è un aiuto, un aiuto a vivere. […] [La filosofia] è una migliore conoscenza di se stessi e poi degli altri, perché […] hai problemi per rilevare i tuoi caratteri e quelli degli altri sono ancora più problematici, cioè hai delle zone nascoste. […] Io noto nell’insegnamento della filosofia […] che è “utile” […] soprattutto a te» (doc. N).</a:t>
            </a:r>
          </a:p>
          <a:p>
            <a:pPr algn="just"/>
            <a:endParaRPr lang="it-IT" dirty="0">
              <a:solidFill>
                <a:srgbClr val="002060"/>
              </a:solidFill>
              <a:latin typeface="Baskerville Old Face" panose="02020602080505020303" pitchFamily="18" charset="77"/>
            </a:endParaRPr>
          </a:p>
          <a:p>
            <a:pPr algn="just"/>
            <a:r>
              <a:rPr lang="it-IT" dirty="0">
                <a:solidFill>
                  <a:srgbClr val="002060"/>
                </a:solidFill>
                <a:latin typeface="Baskerville Old Face" panose="02020602080505020303" pitchFamily="18" charset="77"/>
              </a:rPr>
              <a:t>«Il risultato che vedo è solo di tipo prospettico, ancora non lo colgo nei fatti. […] È vero che, nell’offrire molti punti di vista, il pensiero dovrebbe renderli flessibili, quindi avere questa apertura nei confronti dell’altro. Questa cosa però […] trova un ostacolo poi in quello che è il comportamento. […] Se cambia la loro percezione lo vedo, in realtà, […] dopo qualche anno» (doc. </a:t>
            </a:r>
            <a:r>
              <a:rPr lang="it-IT" dirty="0" err="1">
                <a:solidFill>
                  <a:srgbClr val="002060"/>
                </a:solidFill>
                <a:latin typeface="Baskerville Old Face" panose="02020602080505020303" pitchFamily="18" charset="77"/>
              </a:rPr>
              <a:t>R</a:t>
            </a:r>
            <a:r>
              <a:rPr lang="it-IT" dirty="0">
                <a:solidFill>
                  <a:srgbClr val="002060"/>
                </a:solidFill>
                <a:latin typeface="Baskerville Old Face" panose="02020602080505020303" pitchFamily="18" charset="77"/>
              </a:rPr>
              <a:t>).</a:t>
            </a:r>
          </a:p>
          <a:p>
            <a:pPr algn="just"/>
            <a:endParaRPr lang="it-IT" dirty="0">
              <a:solidFill>
                <a:srgbClr val="002060"/>
              </a:solidFill>
              <a:latin typeface="Baskerville Old Face" panose="02020602080505020303" pitchFamily="18" charset="77"/>
            </a:endParaRPr>
          </a:p>
          <a:p>
            <a:pPr algn="just"/>
            <a:r>
              <a:rPr lang="it-IT" dirty="0">
                <a:solidFill>
                  <a:srgbClr val="002060"/>
                </a:solidFill>
                <a:latin typeface="Baskerville Old Face" panose="02020602080505020303" pitchFamily="18" charset="77"/>
              </a:rPr>
              <a:t>«La filosofia si fa al liceo […] come metodo per assumere un’autocoscienza di noi stessi nel rapporto con il mondo e, quindi, […] l’altro devo ascoltarlo e accettare in maniera […] sportiva, […] rilassata, […] una cosa magari che […] non è tanto tipica della nostra cultura […], [quindi] ascolto l’altro, anche se non ne condivido la posizione, però presto attenzione, però cerco di capire, però mi esprimo in una maniera chiara, corretta, profonda, esaustiva e devo cercare di far capire la mia posizione e capire quella altrui» (doc. </a:t>
            </a:r>
            <a:r>
              <a:rPr lang="it-IT" dirty="0" err="1">
                <a:solidFill>
                  <a:srgbClr val="002060"/>
                </a:solidFill>
                <a:latin typeface="Baskerville Old Face" panose="02020602080505020303" pitchFamily="18" charset="77"/>
              </a:rPr>
              <a:t>P</a:t>
            </a:r>
            <a:r>
              <a:rPr lang="it-IT" dirty="0">
                <a:solidFill>
                  <a:srgbClr val="002060"/>
                </a:solidFill>
                <a:latin typeface="Baskerville Old Face" panose="02020602080505020303" pitchFamily="18" charset="77"/>
              </a:rPr>
              <a:t>). </a:t>
            </a:r>
          </a:p>
        </p:txBody>
      </p:sp>
    </p:spTree>
    <p:extLst>
      <p:ext uri="{BB962C8B-B14F-4D97-AF65-F5344CB8AC3E}">
        <p14:creationId xmlns:p14="http://schemas.microsoft.com/office/powerpoint/2010/main" val="294470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6024966"/>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5170646"/>
          </a:xfrm>
          <a:prstGeom prst="rect">
            <a:avLst/>
          </a:prstGeom>
          <a:noFill/>
        </p:spPr>
        <p:txBody>
          <a:bodyPr wrap="square" rtlCol="0">
            <a:spAutoFit/>
          </a:bodyPr>
          <a:lstStyle/>
          <a:p>
            <a:pPr marL="285750" indent="-285750" algn="just">
              <a:buFontTx/>
              <a:buChar char="-"/>
            </a:pPr>
            <a:r>
              <a:rPr lang="it-IT" sz="2200" dirty="0">
                <a:solidFill>
                  <a:srgbClr val="002060"/>
                </a:solidFill>
                <a:latin typeface="Baskerville Old Face" panose="02020602080505020303" pitchFamily="18" charset="77"/>
              </a:rPr>
              <a:t>Sono rilevanti la singolarità dell’allievo, i suoi interessi e la fase del percorso evolutivo in cui si trova. </a:t>
            </a:r>
            <a:r>
              <a:rPr lang="it-IT" sz="2200" dirty="0">
                <a:solidFill>
                  <a:srgbClr val="FF0000"/>
                </a:solidFill>
                <a:latin typeface="Baskerville Old Face" panose="02020602080505020303" pitchFamily="18" charset="77"/>
              </a:rPr>
              <a:t>La consapevolezza di un mutamento relazionale tende a crescere con l’avanzare dell’età</a:t>
            </a:r>
            <a:r>
              <a:rPr lang="it-IT" sz="2200" dirty="0">
                <a:solidFill>
                  <a:srgbClr val="002060"/>
                </a:solidFill>
                <a:latin typeface="Baskerville Old Face" panose="02020602080505020303" pitchFamily="18" charset="77"/>
              </a:rPr>
              <a:t>. L’impatto della filosofia sui rapporti intersoggettivi non è immediato, come nel caso della visione del mondo, ma a lento rilascio. </a:t>
            </a:r>
          </a:p>
          <a:p>
            <a:pPr marL="285750" indent="-285750" algn="just">
              <a:buFontTx/>
              <a:buChar char="-"/>
            </a:pPr>
            <a:r>
              <a:rPr lang="it-IT" sz="2200" dirty="0">
                <a:solidFill>
                  <a:srgbClr val="002060"/>
                </a:solidFill>
                <a:latin typeface="Baskerville Old Face" panose="02020602080505020303" pitchFamily="18" charset="77"/>
              </a:rPr>
              <a:t>A differenza di quanto accade con il cambiamento di </a:t>
            </a:r>
            <a:r>
              <a:rPr lang="it-IT" sz="2200" i="1" dirty="0">
                <a:solidFill>
                  <a:srgbClr val="002060"/>
                </a:solidFill>
                <a:latin typeface="Baskerville Old Face" panose="02020602080505020303" pitchFamily="18" charset="77"/>
              </a:rPr>
              <a:t>Weltanschauung</a:t>
            </a:r>
            <a:r>
              <a:rPr lang="it-IT" sz="2200" dirty="0">
                <a:solidFill>
                  <a:srgbClr val="002060"/>
                </a:solidFill>
                <a:latin typeface="Baskerville Old Face" panose="02020602080505020303" pitchFamily="18" charset="77"/>
              </a:rPr>
              <a:t>, non viene rilevata una correlazione immediata  tra insegnamento filosofico e relazioni da quasi la metà degli studenti. </a:t>
            </a:r>
          </a:p>
          <a:p>
            <a:pPr marL="285750" indent="-285750" algn="just">
              <a:buFontTx/>
              <a:buChar char="-"/>
            </a:pPr>
            <a:r>
              <a:rPr lang="it-IT" sz="2200" dirty="0">
                <a:solidFill>
                  <a:srgbClr val="002060"/>
                </a:solidFill>
                <a:latin typeface="Baskerville Old Face" panose="02020602080505020303" pitchFamily="18" charset="77"/>
              </a:rPr>
              <a:t>Tuttavia, nel momento in cui si esce dalle secche del solipsismo, </a:t>
            </a:r>
            <a:r>
              <a:rPr lang="it-IT" sz="2200" dirty="0">
                <a:solidFill>
                  <a:srgbClr val="FF0000"/>
                </a:solidFill>
                <a:latin typeface="Baskerville Old Face" panose="02020602080505020303" pitchFamily="18" charset="77"/>
              </a:rPr>
              <a:t>la filosofia può aiutare a sviluppare</a:t>
            </a:r>
            <a:r>
              <a:rPr lang="it-IT" sz="2200" dirty="0">
                <a:solidFill>
                  <a:srgbClr val="002060"/>
                </a:solidFill>
                <a:latin typeface="Baskerville Old Face" panose="02020602080505020303" pitchFamily="18" charset="77"/>
              </a:rPr>
              <a:t> prima di tutto </a:t>
            </a:r>
            <a:r>
              <a:rPr lang="it-IT" sz="2200" dirty="0">
                <a:solidFill>
                  <a:srgbClr val="FF0000"/>
                </a:solidFill>
                <a:latin typeface="Baskerville Old Face" panose="02020602080505020303" pitchFamily="18" charset="77"/>
              </a:rPr>
              <a:t>una consapevolezza della nostra relazionalità costitutiva</a:t>
            </a:r>
            <a:r>
              <a:rPr lang="it-IT" sz="2200" dirty="0">
                <a:solidFill>
                  <a:srgbClr val="002060"/>
                </a:solidFill>
                <a:latin typeface="Baskerville Old Face" panose="02020602080505020303" pitchFamily="18" charset="77"/>
              </a:rPr>
              <a:t>. Oltre a ciò, può </a:t>
            </a:r>
            <a:r>
              <a:rPr lang="it-IT" sz="2200" dirty="0">
                <a:solidFill>
                  <a:srgbClr val="FF0000"/>
                </a:solidFill>
                <a:latin typeface="Baskerville Old Face" panose="02020602080505020303" pitchFamily="18" charset="77"/>
              </a:rPr>
              <a:t>stimolare l’apertura, il confronto sereno e rispettoso delle idee e una migliore comprensione della diversità</a:t>
            </a:r>
            <a:r>
              <a:rPr lang="it-IT" sz="2200" dirty="0">
                <a:solidFill>
                  <a:srgbClr val="002060"/>
                </a:solidFill>
                <a:latin typeface="Baskerville Old Face" panose="02020602080505020303" pitchFamily="18" charset="77"/>
              </a:rPr>
              <a:t>. </a:t>
            </a:r>
          </a:p>
          <a:p>
            <a:pPr marL="285750" indent="-285750" algn="just">
              <a:buFontTx/>
              <a:buChar char="-"/>
            </a:pPr>
            <a:r>
              <a:rPr lang="it-IT" sz="2200" dirty="0">
                <a:solidFill>
                  <a:srgbClr val="002060"/>
                </a:solidFill>
                <a:latin typeface="Baskerville Old Face" panose="02020602080505020303" pitchFamily="18" charset="77"/>
              </a:rPr>
              <a:t>Nell’attesa che maturi l’autoconsapevolezza dello studente, il docente può, se lo ritiene opportuno, lavorare in tal senso.</a:t>
            </a:r>
          </a:p>
        </p:txBody>
      </p:sp>
    </p:spTree>
    <p:extLst>
      <p:ext uri="{BB962C8B-B14F-4D97-AF65-F5344CB8AC3E}">
        <p14:creationId xmlns:p14="http://schemas.microsoft.com/office/powerpoint/2010/main" val="340142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00903"/>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832092"/>
          </a:xfrm>
          <a:prstGeom prst="rect">
            <a:avLst/>
          </a:prstGeom>
          <a:noFill/>
        </p:spPr>
        <p:txBody>
          <a:bodyPr wrap="square" rtlCol="0">
            <a:spAutoFit/>
          </a:bodyPr>
          <a:lstStyle/>
          <a:p>
            <a:r>
              <a:rPr lang="it-IT" sz="2200" dirty="0">
                <a:solidFill>
                  <a:srgbClr val="C00000"/>
                </a:solidFill>
                <a:latin typeface="Baskerville Old Face" panose="02020602080505020303" pitchFamily="18" charset="77"/>
              </a:rPr>
              <a:t>4) La filosofia come disciplina scolastica:</a:t>
            </a:r>
            <a:r>
              <a:rPr lang="it-IT" sz="2200" dirty="0">
                <a:solidFill>
                  <a:srgbClr val="002060"/>
                </a:solidFill>
                <a:latin typeface="Baskerville Old Face" panose="02020602080505020303" pitchFamily="18" charset="77"/>
              </a:rPr>
              <a:t> </a:t>
            </a:r>
          </a:p>
          <a:p>
            <a:endParaRPr lang="it-IT" sz="2200" dirty="0">
              <a:solidFill>
                <a:srgbClr val="002060"/>
              </a:solidFill>
              <a:latin typeface="Baskerville Old Face" panose="02020602080505020303" pitchFamily="18" charset="77"/>
            </a:endParaRPr>
          </a:p>
          <a:p>
            <a:r>
              <a:rPr lang="it-IT" sz="2200" dirty="0">
                <a:solidFill>
                  <a:srgbClr val="00B050"/>
                </a:solidFill>
                <a:latin typeface="Baskerville Old Face" panose="02020602080505020303" pitchFamily="18" charset="77"/>
              </a:rPr>
              <a:t>Domande agli studenti:</a:t>
            </a:r>
          </a:p>
          <a:p>
            <a:r>
              <a:rPr lang="it-IT" sz="2200" dirty="0">
                <a:solidFill>
                  <a:srgbClr val="002060"/>
                </a:solidFill>
                <a:latin typeface="Baskerville Old Face" panose="02020602080505020303" pitchFamily="18" charset="77"/>
              </a:rPr>
              <a:t>- Come valuti l’insegnamento della filosofia come disciplina scolastica? </a:t>
            </a:r>
          </a:p>
          <a:p>
            <a:r>
              <a:rPr lang="it-IT" sz="2200" dirty="0">
                <a:solidFill>
                  <a:srgbClr val="002060"/>
                </a:solidFill>
                <a:latin typeface="Baskerville Old Face" panose="02020602080505020303" pitchFamily="18" charset="77"/>
              </a:rPr>
              <a:t>- C’è qualche apprezzamento o qualche critica che tu vorresti porre all’insegnamento della filosofia come disciplina?</a:t>
            </a:r>
          </a:p>
          <a:p>
            <a:r>
              <a:rPr lang="it-IT" sz="2200" dirty="0">
                <a:solidFill>
                  <a:srgbClr val="002060"/>
                </a:solidFill>
                <a:latin typeface="Baskerville Old Face" panose="02020602080505020303" pitchFamily="18" charset="77"/>
              </a:rPr>
              <a:t>- Se tu potessi, in qualche modo, cambiare l’insegnamento della filosofia, come lo vorresti?</a:t>
            </a:r>
          </a:p>
          <a:p>
            <a:endParaRPr lang="it-IT" sz="2200" dirty="0">
              <a:solidFill>
                <a:srgbClr val="002060"/>
              </a:solidFill>
              <a:latin typeface="Baskerville Old Face" panose="02020602080505020303" pitchFamily="18" charset="77"/>
            </a:endParaRPr>
          </a:p>
          <a:p>
            <a:r>
              <a:rPr lang="it-IT" sz="2200" dirty="0">
                <a:solidFill>
                  <a:srgbClr val="00B050"/>
                </a:solidFill>
                <a:latin typeface="Baskerville Old Face" panose="02020602080505020303" pitchFamily="18" charset="77"/>
              </a:rPr>
              <a:t>Domande ai docenti:</a:t>
            </a:r>
          </a:p>
          <a:p>
            <a:pPr algn="just"/>
            <a:r>
              <a:rPr lang="it-IT" sz="2200" dirty="0">
                <a:solidFill>
                  <a:srgbClr val="002060"/>
                </a:solidFill>
                <a:latin typeface="Baskerville Old Face" panose="02020602080505020303" pitchFamily="18" charset="77"/>
              </a:rPr>
              <a:t>- C’è qualche osservazione che vorrebbe porre riguardo all’insegnamento della filosofia come disciplina? </a:t>
            </a:r>
          </a:p>
          <a:p>
            <a:pPr algn="just"/>
            <a:r>
              <a:rPr lang="it-IT" sz="2200" dirty="0">
                <a:solidFill>
                  <a:srgbClr val="002060"/>
                </a:solidFill>
                <a:latin typeface="Baskerville Old Face" panose="02020602080505020303" pitchFamily="18" charset="77"/>
              </a:rPr>
              <a:t>- Se potesse, in qualche modo, cambiare l’insegnamento della filosofia, come lo vorrebbe? </a:t>
            </a:r>
          </a:p>
        </p:txBody>
      </p:sp>
    </p:spTree>
    <p:extLst>
      <p:ext uri="{BB962C8B-B14F-4D97-AF65-F5344CB8AC3E}">
        <p14:creationId xmlns:p14="http://schemas.microsoft.com/office/powerpoint/2010/main" val="308980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75799"/>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491159" y="732070"/>
            <a:ext cx="8402964" cy="2554545"/>
          </a:xfrm>
          <a:prstGeom prst="rect">
            <a:avLst/>
          </a:prstGeom>
          <a:noFill/>
        </p:spPr>
        <p:txBody>
          <a:bodyPr wrap="square" rtlCol="0">
            <a:spAutoFit/>
          </a:bodyPr>
          <a:lstStyle/>
          <a:p>
            <a:r>
              <a:rPr lang="it-IT" sz="2000" dirty="0">
                <a:solidFill>
                  <a:srgbClr val="002060"/>
                </a:solidFill>
                <a:latin typeface="Baskerville Old Face" panose="02020602080505020303" pitchFamily="18" charset="77"/>
              </a:rPr>
              <a:t>Valutazione filosofia come disciplina scolastica: </a:t>
            </a:r>
          </a:p>
          <a:p>
            <a:pPr marL="342900" indent="-342900">
              <a:buFontTx/>
              <a:buChar char="-"/>
            </a:pPr>
            <a:r>
              <a:rPr lang="it-IT" sz="2000" dirty="0">
                <a:solidFill>
                  <a:srgbClr val="002060"/>
                </a:solidFill>
                <a:latin typeface="Baskerville Old Face" panose="02020602080505020303" pitchFamily="18" charset="77"/>
              </a:rPr>
              <a:t>percentuale risposte positive: 79,68%;</a:t>
            </a:r>
          </a:p>
          <a:p>
            <a:pPr marL="342900" indent="-342900">
              <a:buFontTx/>
              <a:buChar char="-"/>
            </a:pPr>
            <a:r>
              <a:rPr lang="it-IT" sz="2000" dirty="0">
                <a:solidFill>
                  <a:srgbClr val="C00000"/>
                </a:solidFill>
                <a:latin typeface="Baskerville Old Face" panose="02020602080505020303" pitchFamily="18" charset="77"/>
              </a:rPr>
              <a:t>percentuale risposte negative: 20,32%;</a:t>
            </a:r>
          </a:p>
          <a:p>
            <a:pPr marL="342900" indent="-342900">
              <a:buFontTx/>
              <a:buChar char="-"/>
            </a:pPr>
            <a:r>
              <a:rPr lang="it-IT" sz="2000" dirty="0">
                <a:solidFill>
                  <a:srgbClr val="002060"/>
                </a:solidFill>
                <a:latin typeface="Baskerville Old Face" panose="02020602080505020303" pitchFamily="18" charset="77"/>
              </a:rPr>
              <a:t>risposte positive per anno di corso: V (76,61%), IV (77,42%), III (90,32%);</a:t>
            </a:r>
          </a:p>
          <a:p>
            <a:pPr marL="342900" indent="-342900">
              <a:buFontTx/>
              <a:buChar char="-"/>
            </a:pPr>
            <a:r>
              <a:rPr lang="it-IT" sz="2000" dirty="0">
                <a:solidFill>
                  <a:srgbClr val="002060"/>
                </a:solidFill>
                <a:latin typeface="Baskerville Old Face" panose="02020602080505020303" pitchFamily="18" charset="77"/>
              </a:rPr>
              <a:t>risposte positive per indirizzo scolastico: dal 60% (L) al 100% (SCA, CLE, M);</a:t>
            </a:r>
          </a:p>
          <a:p>
            <a:pPr marL="342900" indent="-342900">
              <a:buFontTx/>
              <a:buChar char="-"/>
            </a:pPr>
            <a:r>
              <a:rPr lang="it-IT" sz="2000" dirty="0">
                <a:solidFill>
                  <a:srgbClr val="002060"/>
                </a:solidFill>
                <a:latin typeface="Baskerville Old Face" panose="02020602080505020303" pitchFamily="18" charset="77"/>
              </a:rPr>
              <a:t>risposte positive per cittadinanza: dal 66,67% (D) al 91,67% (</a:t>
            </a:r>
            <a:r>
              <a:rPr lang="it-IT" sz="2000" dirty="0" err="1">
                <a:solidFill>
                  <a:srgbClr val="002060"/>
                </a:solidFill>
                <a:latin typeface="Baskerville Old Face" panose="02020602080505020303" pitchFamily="18" charset="77"/>
              </a:rPr>
              <a:t>S</a:t>
            </a:r>
            <a:r>
              <a:rPr lang="it-IT" sz="2000" dirty="0">
                <a:solidFill>
                  <a:srgbClr val="002060"/>
                </a:solidFill>
                <a:latin typeface="Baskerville Old Face" panose="02020602080505020303" pitchFamily="18" charset="77"/>
              </a:rPr>
              <a:t>); </a:t>
            </a:r>
          </a:p>
          <a:p>
            <a:pPr marL="342900" indent="-342900">
              <a:buFontTx/>
              <a:buChar char="-"/>
            </a:pPr>
            <a:r>
              <a:rPr lang="it-IT" sz="2000" dirty="0">
                <a:solidFill>
                  <a:srgbClr val="002060"/>
                </a:solidFill>
                <a:latin typeface="Baskerville Old Face" panose="02020602080505020303" pitchFamily="18" charset="77"/>
              </a:rPr>
              <a:t>risposte positive per genere: dal 79,28% (M) al 79,90% (</a:t>
            </a:r>
            <a:r>
              <a:rPr lang="it-IT" sz="2000" dirty="0" err="1">
                <a:solidFill>
                  <a:srgbClr val="002060"/>
                </a:solidFill>
                <a:latin typeface="Baskerville Old Face" panose="02020602080505020303" pitchFamily="18" charset="77"/>
              </a:rPr>
              <a:t>F</a:t>
            </a:r>
            <a:r>
              <a:rPr lang="it-IT" sz="2000" dirty="0">
                <a:solidFill>
                  <a:srgbClr val="002060"/>
                </a:solidFill>
                <a:latin typeface="Baskerville Old Face" panose="02020602080505020303" pitchFamily="18" charset="77"/>
              </a:rPr>
              <a:t>);</a:t>
            </a:r>
          </a:p>
          <a:p>
            <a:pPr marL="342900" indent="-342900">
              <a:buFontTx/>
              <a:buChar char="-"/>
            </a:pPr>
            <a:r>
              <a:rPr lang="it-IT" sz="2000" dirty="0">
                <a:solidFill>
                  <a:srgbClr val="002060"/>
                </a:solidFill>
                <a:latin typeface="Baskerville Old Face" panose="02020602080505020303" pitchFamily="18" charset="77"/>
              </a:rPr>
              <a:t>risposte positive per docente: dal 43,57% al 100%.</a:t>
            </a:r>
          </a:p>
        </p:txBody>
      </p:sp>
      <p:graphicFrame>
        <p:nvGraphicFramePr>
          <p:cNvPr id="8" name="Grafico 7">
            <a:extLst>
              <a:ext uri="{FF2B5EF4-FFF2-40B4-BE49-F238E27FC236}">
                <a16:creationId xmlns:a16="http://schemas.microsoft.com/office/drawing/2014/main" id="{E8987AB4-7C1D-1A45-B810-6F4A78C47886}"/>
              </a:ext>
            </a:extLst>
          </p:cNvPr>
          <p:cNvGraphicFramePr/>
          <p:nvPr>
            <p:extLst>
              <p:ext uri="{D42A27DB-BD31-4B8C-83A1-F6EECF244321}">
                <p14:modId xmlns:p14="http://schemas.microsoft.com/office/powerpoint/2010/main" val="4249069973"/>
              </p:ext>
            </p:extLst>
          </p:nvPr>
        </p:nvGraphicFramePr>
        <p:xfrm>
          <a:off x="-262883" y="3387328"/>
          <a:ext cx="3390465" cy="2308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afico 8">
            <a:extLst>
              <a:ext uri="{FF2B5EF4-FFF2-40B4-BE49-F238E27FC236}">
                <a16:creationId xmlns:a16="http://schemas.microsoft.com/office/drawing/2014/main" id="{8FB0021C-C354-4546-974E-57559F6F4A96}"/>
              </a:ext>
            </a:extLst>
          </p:cNvPr>
          <p:cNvGraphicFramePr/>
          <p:nvPr>
            <p:extLst>
              <p:ext uri="{D42A27DB-BD31-4B8C-83A1-F6EECF244321}">
                <p14:modId xmlns:p14="http://schemas.microsoft.com/office/powerpoint/2010/main" val="4263513695"/>
              </p:ext>
            </p:extLst>
          </p:nvPr>
        </p:nvGraphicFramePr>
        <p:xfrm>
          <a:off x="2538392" y="3350120"/>
          <a:ext cx="3390465" cy="25534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Grafico 9">
            <a:extLst>
              <a:ext uri="{FF2B5EF4-FFF2-40B4-BE49-F238E27FC236}">
                <a16:creationId xmlns:a16="http://schemas.microsoft.com/office/drawing/2014/main" id="{166A1384-32EC-DE4F-B424-A8D9C89C0BE5}"/>
              </a:ext>
            </a:extLst>
          </p:cNvPr>
          <p:cNvGraphicFramePr/>
          <p:nvPr>
            <p:extLst>
              <p:ext uri="{D42A27DB-BD31-4B8C-83A1-F6EECF244321}">
                <p14:modId xmlns:p14="http://schemas.microsoft.com/office/powerpoint/2010/main" val="3965075386"/>
              </p:ext>
            </p:extLst>
          </p:nvPr>
        </p:nvGraphicFramePr>
        <p:xfrm>
          <a:off x="5656436" y="3350120"/>
          <a:ext cx="3237687" cy="261650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3311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8" grpId="0">
        <p:bldAsOne/>
      </p:bldGraphic>
      <p:bldGraphic spid="9" grpId="0">
        <p:bldAsOne/>
      </p:bldGraphic>
      <p:bldGraphic spid="10"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12934"/>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12436" y="758880"/>
            <a:ext cx="8330228" cy="4524315"/>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Obiettivi della ricerca</a:t>
            </a:r>
          </a:p>
          <a:p>
            <a:pPr algn="ctr"/>
            <a:endParaRPr lang="it-IT" sz="2400" dirty="0">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1) Individuare, attraverso interviste a studenti e docenti, l’impatto dell’insegnamento della filosofia sulla vita degli alunni per quanto riguarda sia la loro visione del mondo sia le loro relazioni interpersonali.</a:t>
            </a:r>
          </a:p>
          <a:p>
            <a:pPr algn="just"/>
            <a:r>
              <a:rPr lang="it-IT" sz="2400" dirty="0">
                <a:solidFill>
                  <a:srgbClr val="002060"/>
                </a:solidFill>
                <a:latin typeface="Baskerville Old Face" panose="02020602080505020303" pitchFamily="18" charset="77"/>
              </a:rPr>
              <a:t>2) Comprendere quanto influisce il lavoro dei docenti in tal senso.</a:t>
            </a:r>
          </a:p>
          <a:p>
            <a:pPr algn="just"/>
            <a:r>
              <a:rPr lang="it-IT" sz="2400" dirty="0">
                <a:solidFill>
                  <a:srgbClr val="002060"/>
                </a:solidFill>
                <a:latin typeface="Baskerville Old Face" panose="02020602080505020303" pitchFamily="18" charset="77"/>
              </a:rPr>
              <a:t>3) Evidenziare aspetti positivi e critici dell’insegnamento filosofico nelle scuole. </a:t>
            </a:r>
          </a:p>
          <a:p>
            <a:pPr algn="just"/>
            <a:r>
              <a:rPr lang="it-IT" sz="2400" dirty="0">
                <a:solidFill>
                  <a:srgbClr val="002060"/>
                </a:solidFill>
                <a:latin typeface="Baskerville Old Face" panose="02020602080505020303" pitchFamily="18" charset="77"/>
              </a:rPr>
              <a:t>4) Contribuire a migliorare la qualità delle didattica sulla base dei risultati della ricerca.</a:t>
            </a:r>
          </a:p>
          <a:p>
            <a:pPr algn="just"/>
            <a:r>
              <a:rPr lang="it-IT" sz="2400" dirty="0">
                <a:solidFill>
                  <a:srgbClr val="002060"/>
                </a:solidFill>
                <a:latin typeface="Baskerville Old Face" panose="02020602080505020303" pitchFamily="18" charset="77"/>
              </a:rPr>
              <a:t>5) Pubblicare i risultati ottenuti affinché questo sia possibile.</a:t>
            </a:r>
          </a:p>
        </p:txBody>
      </p:sp>
    </p:spTree>
    <p:extLst>
      <p:ext uri="{BB962C8B-B14F-4D97-AF65-F5344CB8AC3E}">
        <p14:creationId xmlns:p14="http://schemas.microsoft.com/office/powerpoint/2010/main" val="368681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34774"/>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5262979"/>
          </a:xfrm>
          <a:prstGeom prst="rect">
            <a:avLst/>
          </a:prstGeom>
          <a:noFill/>
        </p:spPr>
        <p:txBody>
          <a:bodyPr wrap="square" rtlCol="0">
            <a:spAutoFit/>
          </a:bodyPr>
          <a:lstStyle/>
          <a:p>
            <a:pPr algn="ctr"/>
            <a:r>
              <a:rPr lang="it-IT" sz="2100" dirty="0">
                <a:solidFill>
                  <a:srgbClr val="C00000"/>
                </a:solidFill>
                <a:latin typeface="Baskerville Old Face" panose="02020602080505020303" pitchFamily="18" charset="77"/>
              </a:rPr>
              <a:t>Ragioni delle risposte positive</a:t>
            </a:r>
          </a:p>
          <a:p>
            <a:pPr algn="ctr"/>
            <a:endParaRPr lang="it-IT" sz="1400" dirty="0">
              <a:solidFill>
                <a:srgbClr val="002060"/>
              </a:solidFill>
              <a:latin typeface="Baskerville Old Face" panose="02020602080505020303" pitchFamily="18" charset="77"/>
            </a:endParaRPr>
          </a:p>
          <a:p>
            <a:r>
              <a:rPr lang="it-IT" sz="2100" dirty="0">
                <a:solidFill>
                  <a:srgbClr val="002060"/>
                </a:solidFill>
                <a:latin typeface="Baskerville Old Face" panose="02020602080505020303" pitchFamily="18" charset="77"/>
              </a:rPr>
              <a:t>- il professore adotta una buona strategia: 33,55%;</a:t>
            </a:r>
          </a:p>
          <a:p>
            <a:r>
              <a:rPr lang="it-IT" sz="2100" dirty="0">
                <a:solidFill>
                  <a:srgbClr val="002060"/>
                </a:solidFill>
                <a:latin typeface="Baskerville Old Face" panose="02020602080505020303" pitchFamily="18" charset="77"/>
              </a:rPr>
              <a:t>- la disciplina affronta argomenti interessanti: 21,61%;</a:t>
            </a:r>
          </a:p>
          <a:p>
            <a:r>
              <a:rPr lang="it-IT" sz="2100" dirty="0">
                <a:solidFill>
                  <a:srgbClr val="002060"/>
                </a:solidFill>
                <a:latin typeface="Baskerville Old Face" panose="02020602080505020303" pitchFamily="18" charset="77"/>
              </a:rPr>
              <a:t>- aiuta a formare identità e consapevolezza del mondo circostante: 19,03%;</a:t>
            </a:r>
          </a:p>
          <a:p>
            <a:r>
              <a:rPr lang="it-IT" sz="2100" dirty="0">
                <a:solidFill>
                  <a:srgbClr val="002060"/>
                </a:solidFill>
                <a:latin typeface="Baskerville Old Face" panose="02020602080505020303" pitchFamily="18" charset="77"/>
              </a:rPr>
              <a:t>- offre una panoramica delle diverse idee passate e della loro evoluzione: 17,74%;</a:t>
            </a:r>
          </a:p>
          <a:p>
            <a:r>
              <a:rPr lang="it-IT" sz="2100" dirty="0">
                <a:solidFill>
                  <a:srgbClr val="002060"/>
                </a:solidFill>
                <a:latin typeface="Baskerville Old Face" panose="02020602080505020303" pitchFamily="18" charset="77"/>
              </a:rPr>
              <a:t>- offre buone basi e consente collegamenti interdisciplinari: 14,91%;</a:t>
            </a:r>
          </a:p>
          <a:p>
            <a:r>
              <a:rPr lang="it-IT" sz="2100" dirty="0">
                <a:solidFill>
                  <a:srgbClr val="002060"/>
                </a:solidFill>
                <a:latin typeface="Baskerville Old Face" panose="02020602080505020303" pitchFamily="18" charset="77"/>
              </a:rPr>
              <a:t>- insegna a ragionare meglio: 12,90%;</a:t>
            </a:r>
          </a:p>
          <a:p>
            <a:r>
              <a:rPr lang="it-IT" sz="2100" dirty="0">
                <a:solidFill>
                  <a:srgbClr val="002060"/>
                </a:solidFill>
                <a:latin typeface="Baskerville Old Face" panose="02020602080505020303" pitchFamily="18" charset="77"/>
              </a:rPr>
              <a:t>- apre la mente: 11,94%;</a:t>
            </a:r>
          </a:p>
          <a:p>
            <a:r>
              <a:rPr lang="it-IT" sz="2100" dirty="0">
                <a:solidFill>
                  <a:srgbClr val="002060"/>
                </a:solidFill>
                <a:latin typeface="Baskerville Old Face" panose="02020602080505020303" pitchFamily="18" charset="77"/>
              </a:rPr>
              <a:t>- permette di mettersi in gioco attraverso il dialogo e altre attività: 8,71%;</a:t>
            </a:r>
          </a:p>
          <a:p>
            <a:r>
              <a:rPr lang="it-IT" sz="2100" dirty="0">
                <a:solidFill>
                  <a:srgbClr val="002060"/>
                </a:solidFill>
                <a:latin typeface="Baskerville Old Face" panose="02020602080505020303" pitchFamily="18" charset="77"/>
              </a:rPr>
              <a:t>- le viene dedicato il giusto tempo: 2,26%;</a:t>
            </a:r>
          </a:p>
          <a:p>
            <a:r>
              <a:rPr lang="it-IT" sz="2100" dirty="0">
                <a:solidFill>
                  <a:srgbClr val="002060"/>
                </a:solidFill>
                <a:latin typeface="Baskerville Old Face" panose="02020602080505020303" pitchFamily="18" charset="77"/>
              </a:rPr>
              <a:t>- si trova nei giusti indirizzi scolastici: 2,26%;</a:t>
            </a:r>
          </a:p>
          <a:p>
            <a:r>
              <a:rPr lang="it-IT" sz="2100" dirty="0">
                <a:solidFill>
                  <a:srgbClr val="002060"/>
                </a:solidFill>
                <a:latin typeface="Baskerville Old Face" panose="02020602080505020303" pitchFamily="18" charset="77"/>
              </a:rPr>
              <a:t>- è comprensibile: 1,94%;</a:t>
            </a:r>
          </a:p>
          <a:p>
            <a:r>
              <a:rPr lang="it-IT" sz="2100" dirty="0">
                <a:solidFill>
                  <a:srgbClr val="002060"/>
                </a:solidFill>
                <a:latin typeface="Baskerville Old Face" panose="02020602080505020303" pitchFamily="18" charset="77"/>
              </a:rPr>
              <a:t>- non ci si riferisce solo alla teoria, ma anche ai testi: 2,26%;</a:t>
            </a:r>
          </a:p>
          <a:p>
            <a:r>
              <a:rPr lang="it-IT" sz="2100" dirty="0">
                <a:solidFill>
                  <a:srgbClr val="002060"/>
                </a:solidFill>
                <a:latin typeface="Baskerville Old Face" panose="02020602080505020303" pitchFamily="18" charset="77"/>
              </a:rPr>
              <a:t>- migliora le relazioni: 1,61%.</a:t>
            </a:r>
          </a:p>
        </p:txBody>
      </p:sp>
    </p:spTree>
    <p:extLst>
      <p:ext uri="{BB962C8B-B14F-4D97-AF65-F5344CB8AC3E}">
        <p14:creationId xmlns:p14="http://schemas.microsoft.com/office/powerpoint/2010/main" val="12574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28714"/>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01336" y="751344"/>
            <a:ext cx="8572499" cy="4939814"/>
          </a:xfrm>
          <a:prstGeom prst="rect">
            <a:avLst/>
          </a:prstGeom>
          <a:noFill/>
        </p:spPr>
        <p:txBody>
          <a:bodyPr wrap="square" rtlCol="0">
            <a:spAutoFit/>
          </a:bodyPr>
          <a:lstStyle/>
          <a:p>
            <a:pPr algn="just"/>
            <a:r>
              <a:rPr lang="it-IT" sz="2100" dirty="0">
                <a:solidFill>
                  <a:srgbClr val="002060"/>
                </a:solidFill>
                <a:latin typeface="Baskerville Old Face" panose="02020602080505020303" pitchFamily="18" charset="77"/>
              </a:rPr>
              <a:t>«Io credo che […] dipende da professore a professore […]. Io ho la fortuna di avere un professore che è molto bravo e che mi ha fatto amare la filosofia e, quindi, […] credo che il suo metodo di insegnamento sia molto buono e quindi valuto l’insegnamento della filosofia a scuola buono, anche perché si vede passo passo ogni autore, si fanno le differenze tra un autore e l’altro, così, appunto, capisci i suoi pensieri anche meglio in realtà» (IV SC).</a:t>
            </a:r>
          </a:p>
          <a:p>
            <a:pPr algn="just"/>
            <a:endParaRPr lang="it-IT" sz="2100" dirty="0">
              <a:solidFill>
                <a:srgbClr val="002060"/>
              </a:solidFill>
              <a:latin typeface="Baskerville Old Face" panose="02020602080505020303" pitchFamily="18" charset="77"/>
            </a:endParaRPr>
          </a:p>
          <a:p>
            <a:pPr algn="just"/>
            <a:r>
              <a:rPr lang="it-IT" sz="2100" dirty="0">
                <a:solidFill>
                  <a:srgbClr val="002060"/>
                </a:solidFill>
                <a:latin typeface="Baskerville Old Face" panose="02020602080505020303" pitchFamily="18" charset="77"/>
              </a:rPr>
              <a:t>«La ritengo utile per chiunque, […] non solo per […] un numero limitato di persone, ma per tutti, perché, appunto, tratta argomenti che […] sono di interesse comune» (V SC).</a:t>
            </a:r>
          </a:p>
          <a:p>
            <a:pPr algn="just"/>
            <a:endParaRPr lang="it-IT" sz="2100" dirty="0">
              <a:solidFill>
                <a:srgbClr val="002060"/>
              </a:solidFill>
              <a:latin typeface="Baskerville Old Face" panose="02020602080505020303" pitchFamily="18" charset="77"/>
            </a:endParaRPr>
          </a:p>
          <a:p>
            <a:pPr algn="just"/>
            <a:r>
              <a:rPr lang="it-IT" sz="2100" dirty="0">
                <a:solidFill>
                  <a:srgbClr val="002060"/>
                </a:solidFill>
                <a:latin typeface="Baskerville Old Face" panose="02020602080505020303" pitchFamily="18" charset="77"/>
              </a:rPr>
              <a:t>«Puoi tranquillamente vivere senza sapere cos’hanno detto certe persone, però lo ritengo un’ottima palestra mentale, che serve a sviluppare il senso critico di una persona e […], soprattutto nell'era in cui viviamo, […] bombardati da informazioni […], ci aiuta a dire questo sì, questo no e interpretare» (V ES).</a:t>
            </a:r>
          </a:p>
        </p:txBody>
      </p:sp>
    </p:spTree>
    <p:extLst>
      <p:ext uri="{BB962C8B-B14F-4D97-AF65-F5344CB8AC3E}">
        <p14:creationId xmlns:p14="http://schemas.microsoft.com/office/powerpoint/2010/main" val="273228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14323"/>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01336" y="751344"/>
            <a:ext cx="8572499" cy="5262979"/>
          </a:xfrm>
          <a:prstGeom prst="rect">
            <a:avLst/>
          </a:prstGeom>
          <a:noFill/>
        </p:spPr>
        <p:txBody>
          <a:bodyPr wrap="square" rtlCol="0">
            <a:spAutoFit/>
          </a:bodyPr>
          <a:lstStyle/>
          <a:p>
            <a:pPr algn="just"/>
            <a:r>
              <a:rPr lang="it-IT" sz="2400" dirty="0">
                <a:solidFill>
                  <a:srgbClr val="002060"/>
                </a:solidFill>
                <a:latin typeface="Baskerville Old Face" panose="02020602080505020303" pitchFamily="18" charset="77"/>
              </a:rPr>
              <a:t>«[Ritengo che] sia molto, molto interessante come viene fatta, appunto, partendo giustamente dall’inizio e avendo, quindi […] uno sviluppo temporale, insomma, e, allo stesso tempo, trovo che la filosofia orientale non venga per niente toccata e penso sia una grande perdita» (V CLE).</a:t>
            </a:r>
          </a:p>
          <a:p>
            <a:pPr algn="just"/>
            <a:endParaRPr lang="it-IT" sz="2400" dirty="0">
              <a:solidFill>
                <a:srgbClr val="002060"/>
              </a:solidFill>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«A dir la verità in classe nostra […] siamo abbastanza fortunati, […] perché abbiamo la possibilità di confrontarci, di intervenire e quindi quasi […] ogni volta capita […] che interveniamo e che facciamo le nostre […] riflessioni, […] esprimiamo i nostri pareri su quello che è il pensiero […] dell'autore» (V CL).</a:t>
            </a:r>
          </a:p>
          <a:p>
            <a:pPr algn="just"/>
            <a:endParaRPr lang="it-IT" sz="2400" dirty="0">
              <a:solidFill>
                <a:srgbClr val="002060"/>
              </a:solidFill>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«Per un uomo penso […] sia una cosa fondamentale studiare la filosofia per vivere» (V CL).</a:t>
            </a:r>
          </a:p>
        </p:txBody>
      </p:sp>
    </p:spTree>
    <p:extLst>
      <p:ext uri="{BB962C8B-B14F-4D97-AF65-F5344CB8AC3E}">
        <p14:creationId xmlns:p14="http://schemas.microsoft.com/office/powerpoint/2010/main" val="168392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96330"/>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5324535"/>
          </a:xfrm>
          <a:prstGeom prst="rect">
            <a:avLst/>
          </a:prstGeom>
          <a:noFill/>
        </p:spPr>
        <p:txBody>
          <a:bodyPr wrap="square" rtlCol="0">
            <a:spAutoFit/>
          </a:bodyPr>
          <a:lstStyle/>
          <a:p>
            <a:pPr algn="ctr"/>
            <a:r>
              <a:rPr lang="it-IT" sz="2000" dirty="0">
                <a:solidFill>
                  <a:srgbClr val="C00000"/>
                </a:solidFill>
                <a:latin typeface="Baskerville Old Face" panose="02020602080505020303" pitchFamily="18" charset="77"/>
              </a:rPr>
              <a:t>Ragioni delle risposte negative</a:t>
            </a:r>
          </a:p>
          <a:p>
            <a:pPr algn="ctr"/>
            <a:endParaRPr lang="it-IT" sz="1600" dirty="0">
              <a:solidFill>
                <a:srgbClr val="002060"/>
              </a:solidFill>
              <a:latin typeface="Baskerville Old Face" panose="02020602080505020303" pitchFamily="18" charset="77"/>
            </a:endParaRPr>
          </a:p>
          <a:p>
            <a:r>
              <a:rPr lang="it-IT" sz="2000" dirty="0">
                <a:solidFill>
                  <a:srgbClr val="002060"/>
                </a:solidFill>
                <a:latin typeface="Baskerville Old Face" panose="02020602080505020303" pitchFamily="18" charset="77"/>
              </a:rPr>
              <a:t>- l’impostazione è troppo rigida: 16,13%;</a:t>
            </a:r>
          </a:p>
          <a:p>
            <a:r>
              <a:rPr lang="it-IT" sz="2000" dirty="0">
                <a:solidFill>
                  <a:srgbClr val="002060"/>
                </a:solidFill>
                <a:latin typeface="Baskerville Old Face" panose="02020602080505020303" pitchFamily="18" charset="77"/>
              </a:rPr>
              <a:t>- la disciplina è difficile: 13,55%;</a:t>
            </a:r>
          </a:p>
          <a:p>
            <a:r>
              <a:rPr lang="it-IT" sz="2000" dirty="0">
                <a:solidFill>
                  <a:srgbClr val="002060"/>
                </a:solidFill>
                <a:latin typeface="Baskerville Old Face" panose="02020602080505020303" pitchFamily="18" charset="77"/>
              </a:rPr>
              <a:t>- c’è poco spazio per confrontarsi o affermare le proprie idee in classe: 12,26%;</a:t>
            </a:r>
          </a:p>
          <a:p>
            <a:r>
              <a:rPr lang="it-IT" sz="2000" dirty="0">
                <a:solidFill>
                  <a:srgbClr val="002060"/>
                </a:solidFill>
                <a:latin typeface="Baskerville Old Face" panose="02020602080505020303" pitchFamily="18" charset="77"/>
              </a:rPr>
              <a:t>- si fanno pochi riferimenti all’attualità e alla vita quotidiana: 10,32%;</a:t>
            </a:r>
          </a:p>
          <a:p>
            <a:r>
              <a:rPr lang="it-IT" sz="2000" dirty="0">
                <a:solidFill>
                  <a:srgbClr val="002060"/>
                </a:solidFill>
                <a:latin typeface="Baskerville Old Face" panose="02020602080505020303" pitchFamily="18" charset="77"/>
              </a:rPr>
              <a:t>- alcuni filosofi o tematiche sono noiosi o lontani da noi: 8,71%;</a:t>
            </a:r>
          </a:p>
          <a:p>
            <a:r>
              <a:rPr lang="it-IT" sz="2000" dirty="0">
                <a:solidFill>
                  <a:srgbClr val="002060"/>
                </a:solidFill>
                <a:latin typeface="Baskerville Old Face" panose="02020602080505020303" pitchFamily="18" charset="77"/>
              </a:rPr>
              <a:t>- non si trova bene con la strategia del docente: 6,45%;</a:t>
            </a:r>
          </a:p>
          <a:p>
            <a:r>
              <a:rPr lang="it-IT" sz="2000" dirty="0">
                <a:solidFill>
                  <a:srgbClr val="002060"/>
                </a:solidFill>
                <a:latin typeface="Baskerville Old Face" panose="02020602080505020303" pitchFamily="18" charset="77"/>
              </a:rPr>
              <a:t>- si leggono troppo poco i testi dei filosofi: 6,45%;</a:t>
            </a:r>
          </a:p>
          <a:p>
            <a:r>
              <a:rPr lang="it-IT" sz="2000" dirty="0">
                <a:solidFill>
                  <a:srgbClr val="002060"/>
                </a:solidFill>
                <a:latin typeface="Baskerville Old Face" panose="02020602080505020303" pitchFamily="18" charset="77"/>
              </a:rPr>
              <a:t>- a scuola non si riescono ad approfondire tutti gli autori o i temi: 4,84%;</a:t>
            </a:r>
          </a:p>
          <a:p>
            <a:r>
              <a:rPr lang="it-IT" sz="2000" dirty="0">
                <a:solidFill>
                  <a:srgbClr val="002060"/>
                </a:solidFill>
                <a:latin typeface="Baskerville Old Face" panose="02020602080505020303" pitchFamily="18" charset="77"/>
              </a:rPr>
              <a:t>- l’impostazione storica è limitata: 3,87%;</a:t>
            </a:r>
          </a:p>
          <a:p>
            <a:r>
              <a:rPr lang="it-IT" sz="2000" dirty="0">
                <a:solidFill>
                  <a:srgbClr val="002060"/>
                </a:solidFill>
                <a:latin typeface="Baskerville Old Face" panose="02020602080505020303" pitchFamily="18" charset="77"/>
              </a:rPr>
              <a:t>- si operano pochi collegamenti tra gli autori o con le altre discipline: 3,23%;</a:t>
            </a:r>
          </a:p>
          <a:p>
            <a:r>
              <a:rPr lang="it-IT" sz="2000" dirty="0">
                <a:solidFill>
                  <a:srgbClr val="002060"/>
                </a:solidFill>
                <a:latin typeface="Baskerville Old Face" panose="02020602080505020303" pitchFamily="18" charset="77"/>
              </a:rPr>
              <a:t>- ci si dovrebbe focalizzare sugli aspetti più rilevanti: 2,90%;</a:t>
            </a:r>
          </a:p>
          <a:p>
            <a:r>
              <a:rPr lang="it-IT" sz="2000" dirty="0">
                <a:solidFill>
                  <a:srgbClr val="002060"/>
                </a:solidFill>
                <a:latin typeface="Baskerville Old Face" panose="02020602080505020303" pitchFamily="18" charset="77"/>
              </a:rPr>
              <a:t>- la valutazione non dovrebbe essere rigida o non dovrebbe esserci affatto: 1,94%;</a:t>
            </a:r>
          </a:p>
          <a:p>
            <a:r>
              <a:rPr lang="it-IT" sz="2000" dirty="0">
                <a:solidFill>
                  <a:srgbClr val="002060"/>
                </a:solidFill>
                <a:latin typeface="Baskerville Old Face" panose="02020602080505020303" pitchFamily="18" charset="77"/>
              </a:rPr>
              <a:t>- manca un generale inquadramento iniziale: 1,61%;</a:t>
            </a:r>
          </a:p>
          <a:p>
            <a:r>
              <a:rPr lang="it-IT" sz="2000" dirty="0">
                <a:solidFill>
                  <a:srgbClr val="002060"/>
                </a:solidFill>
                <a:latin typeface="Baskerville Old Face" panose="02020602080505020303" pitchFamily="18" charset="77"/>
              </a:rPr>
              <a:t>- i manuali sono difficili da comprendere: 1,29%;</a:t>
            </a:r>
          </a:p>
          <a:p>
            <a:r>
              <a:rPr lang="it-IT" sz="2000" dirty="0">
                <a:solidFill>
                  <a:srgbClr val="002060"/>
                </a:solidFill>
                <a:latin typeface="Baskerville Old Face" panose="02020602080505020303" pitchFamily="18" charset="77"/>
              </a:rPr>
              <a:t>- la filosofia a scuola è obbligatoria: 0,97%.</a:t>
            </a:r>
          </a:p>
        </p:txBody>
      </p:sp>
    </p:spTree>
    <p:extLst>
      <p:ext uri="{BB962C8B-B14F-4D97-AF65-F5344CB8AC3E}">
        <p14:creationId xmlns:p14="http://schemas.microsoft.com/office/powerpoint/2010/main" val="135263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78392"/>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79608"/>
            <a:ext cx="8427028" cy="5078313"/>
          </a:xfrm>
          <a:prstGeom prst="rect">
            <a:avLst/>
          </a:prstGeom>
          <a:noFill/>
        </p:spPr>
        <p:txBody>
          <a:bodyPr wrap="square" rtlCol="0">
            <a:spAutoFit/>
          </a:bodyPr>
          <a:lstStyle/>
          <a:p>
            <a:pPr algn="just"/>
            <a:r>
              <a:rPr lang="it-IT" dirty="0">
                <a:solidFill>
                  <a:srgbClr val="002060"/>
                </a:solidFill>
                <a:latin typeface="Baskerville Old Face" panose="02020602080505020303" pitchFamily="18" charset="77"/>
              </a:rPr>
              <a:t>«Ritengo che, per quanto lei [la mia professoressa] possa essere preparata, perché si vede che ha una preparazione molto solida, non viene insegnata proprio nel modo giusto, perché viene fatta attraverso una lezione frontale, senza, magari, esempi pratici, che secondo me, per capire certi pensieri, sarebbero molto utili» (IV SU).</a:t>
            </a:r>
          </a:p>
          <a:p>
            <a:pPr algn="just"/>
            <a:endParaRPr lang="it-IT" dirty="0">
              <a:solidFill>
                <a:srgbClr val="002060"/>
              </a:solidFill>
              <a:latin typeface="Baskerville Old Face" panose="02020602080505020303" pitchFamily="18" charset="77"/>
            </a:endParaRPr>
          </a:p>
          <a:p>
            <a:pPr algn="just"/>
            <a:r>
              <a:rPr lang="it-IT" dirty="0">
                <a:solidFill>
                  <a:srgbClr val="002060"/>
                </a:solidFill>
                <a:latin typeface="Baskerville Old Face" panose="02020602080505020303" pitchFamily="18" charset="77"/>
              </a:rPr>
              <a:t>«È troppo di difficile comprensione la lettura dei testi e […] i professori […] dovrebbero aiutare […] gli studenti […] nella comprensione […] di tale pensiero, in quanto molto difficile ed articolato» (V SC).</a:t>
            </a:r>
          </a:p>
          <a:p>
            <a:pPr algn="just"/>
            <a:endParaRPr lang="it-IT" dirty="0">
              <a:solidFill>
                <a:srgbClr val="002060"/>
              </a:solidFill>
              <a:latin typeface="Baskerville Old Face" panose="02020602080505020303" pitchFamily="18" charset="77"/>
            </a:endParaRPr>
          </a:p>
          <a:p>
            <a:pPr algn="just"/>
            <a:r>
              <a:rPr lang="it-IT" dirty="0">
                <a:solidFill>
                  <a:srgbClr val="002060"/>
                </a:solidFill>
                <a:latin typeface="Baskerville Old Face" panose="02020602080505020303" pitchFamily="18" charset="77"/>
              </a:rPr>
              <a:t>«Secondo me, più che […] passare da un autore all'altro, sarebbe più da concentrarsi sui pensieri […] e non andare […] in ordine cronologico di autori, partendo da Talete e arrivando fino ad oggi, ma partire da un’idea e compararla con tante altre idee» (IV ES).</a:t>
            </a:r>
          </a:p>
          <a:p>
            <a:pPr algn="just"/>
            <a:endParaRPr lang="it-IT" dirty="0">
              <a:solidFill>
                <a:srgbClr val="002060"/>
              </a:solidFill>
              <a:latin typeface="Baskerville Old Face" panose="02020602080505020303" pitchFamily="18" charset="77"/>
            </a:endParaRPr>
          </a:p>
          <a:p>
            <a:pPr algn="just"/>
            <a:r>
              <a:rPr lang="it-IT" dirty="0">
                <a:solidFill>
                  <a:srgbClr val="002060"/>
                </a:solidFill>
                <a:latin typeface="Baskerville Old Face" panose="02020602080505020303" pitchFamily="18" charset="77"/>
              </a:rPr>
              <a:t>«Come disciplina scolastica, non la vedo molto adatta, perché comunque la filosofia richiede anche dei pareri personali, secondo me, è […] esprimere un pensiero proprio e, alla fine, non si può mettere un voto, ridurre tutto al voto […]. Una persona è condizionata a dire delle cose, perché magari l’insegnante ha un pensiero diverso dal tuo e quindi ti trovi in contrasto e, alla fine, […] non esprimi il tuo pensiero» (IV SC).</a:t>
            </a:r>
          </a:p>
        </p:txBody>
      </p:sp>
    </p:spTree>
    <p:extLst>
      <p:ext uri="{BB962C8B-B14F-4D97-AF65-F5344CB8AC3E}">
        <p14:creationId xmlns:p14="http://schemas.microsoft.com/office/powerpoint/2010/main" val="188805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40745"/>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5" y="718053"/>
            <a:ext cx="8580977" cy="4708981"/>
          </a:xfrm>
          <a:prstGeom prst="rect">
            <a:avLst/>
          </a:prstGeom>
          <a:noFill/>
        </p:spPr>
        <p:txBody>
          <a:bodyPr wrap="square" rtlCol="0">
            <a:spAutoFit/>
          </a:bodyPr>
          <a:lstStyle/>
          <a:p>
            <a:pPr algn="just"/>
            <a:r>
              <a:rPr lang="it-IT" sz="2000" dirty="0">
                <a:solidFill>
                  <a:srgbClr val="002060"/>
                </a:solidFill>
                <a:latin typeface="Baskerville Old Face" panose="02020602080505020303" pitchFamily="18" charset="77"/>
              </a:rPr>
              <a:t>«Credo che sia una disciplina che più di altre dovrebbe avere un altro tipo di approccio, un altro tipo di rapporto […] con i ragazzi, che non vuol dire escludere le conoscenze che devono avere; […] la filosofia dovrebbe proprio portare a certe competenze, a capire […] la questione dell’orizzonte in senso lato, […] cosa voglia dire porsi in un orizzonte particolare, […] culturale, quindi, laddove questo non succeda, secondo me è una gravissima perdita, che la filosofia non dovrebbe permettersi» (doc. </a:t>
            </a:r>
            <a:r>
              <a:rPr lang="it-IT" sz="2000" dirty="0" err="1">
                <a:solidFill>
                  <a:srgbClr val="002060"/>
                </a:solidFill>
                <a:latin typeface="Baskerville Old Face" panose="02020602080505020303" pitchFamily="18" charset="77"/>
              </a:rPr>
              <a:t>F</a:t>
            </a:r>
            <a:r>
              <a:rPr lang="it-IT" sz="2000" dirty="0">
                <a:solidFill>
                  <a:srgbClr val="002060"/>
                </a:solidFill>
                <a:latin typeface="Baskerville Old Face" panose="02020602080505020303" pitchFamily="18" charset="77"/>
              </a:rPr>
              <a:t>).</a:t>
            </a:r>
          </a:p>
          <a:p>
            <a:pPr algn="just"/>
            <a:endParaRPr lang="it-IT" sz="2000" dirty="0">
              <a:solidFill>
                <a:srgbClr val="002060"/>
              </a:solidFill>
              <a:latin typeface="Baskerville Old Face" panose="02020602080505020303" pitchFamily="18" charset="77"/>
            </a:endParaRPr>
          </a:p>
          <a:p>
            <a:pPr algn="just"/>
            <a:r>
              <a:rPr lang="it-IT" sz="2000" dirty="0">
                <a:solidFill>
                  <a:srgbClr val="002060"/>
                </a:solidFill>
                <a:latin typeface="Baskerville Old Face" panose="02020602080505020303" pitchFamily="18" charset="77"/>
              </a:rPr>
              <a:t>«Ci sono molti argomenti, molti temi e nodi, che potrebbero essere sviluppati e che non è possibile poi attuare proprio per i vincoli di programma. Per quello che mi riguarda, la filosofia deve essere insegnata […] non soltanto riferendosi al libro di testo, ma […] facendo laboratori con la lettura dei testi, con la visione anche di video propedeutici, ben fatti, significativi di filosofi, la partecipazione a incontri con docenti appunto dell’università, come noi già facciamo. Questo […] fa sì che la filosofia diventi un insegnamento vivo» (doc. M2). </a:t>
            </a:r>
          </a:p>
        </p:txBody>
      </p:sp>
    </p:spTree>
    <p:extLst>
      <p:ext uri="{BB962C8B-B14F-4D97-AF65-F5344CB8AC3E}">
        <p14:creationId xmlns:p14="http://schemas.microsoft.com/office/powerpoint/2010/main" val="274186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52777"/>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18053"/>
            <a:ext cx="8427028" cy="5062924"/>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«C’è sempre questa pesantezza, […] tra, appunto, presentare una storia della filosofia […] dall’altra parte, l’esigenza, invece, di renderla più concreta, […] spendibile. Quindi c’è sempre questo problema dell’alternare percorsi su temi, affrontando trasversalmente, insomma, gli autori oppure fare la storia» (doc. B).</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«Ci vorrebbe magari un’impostazione un po’ diversa, che non sia, appunto, esclusivamente manualistica. […] Credo che ci sia molto da lavorare, per esempio, con i testi, […] che è la materia prima, insomma, della filosofia. […] Bisognerebbe riuscire a metterla in comunicazione con le altre discipline, cosa non facile» (doc. </a:t>
            </a:r>
            <a:r>
              <a:rPr lang="it-IT" sz="1900" dirty="0" err="1">
                <a:solidFill>
                  <a:srgbClr val="002060"/>
                </a:solidFill>
                <a:latin typeface="Baskerville Old Face" panose="02020602080505020303" pitchFamily="18" charset="77"/>
              </a:rPr>
              <a:t>Q</a:t>
            </a:r>
            <a:r>
              <a:rPr lang="it-IT" sz="1900" dirty="0">
                <a:solidFill>
                  <a:srgbClr val="002060"/>
                </a:solidFill>
                <a:latin typeface="Baskerville Old Face" panose="02020602080505020303" pitchFamily="18" charset="77"/>
              </a:rPr>
              <a:t>).</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«In questi tempi così oscuri, […] lavorare […] con una finalità etica resta […] una cosa importante da fare, non solo per il singolo, ma anche per la collettività. […] Ci deve essere, secondo me, un’apertura interiore a questa possibilità di destrutturare cose troppo radicate nella nostra mente, percorsi proprio cerebrali, che, come in un </a:t>
            </a:r>
            <a:r>
              <a:rPr lang="it-IT" sz="1900" i="1" dirty="0" err="1">
                <a:solidFill>
                  <a:srgbClr val="002060"/>
                </a:solidFill>
                <a:latin typeface="Baskerville Old Face" panose="02020602080505020303" pitchFamily="18" charset="77"/>
              </a:rPr>
              <a:t>loop</a:t>
            </a:r>
            <a:r>
              <a:rPr lang="it-IT" sz="1900" dirty="0">
                <a:solidFill>
                  <a:srgbClr val="002060"/>
                </a:solidFill>
                <a:latin typeface="Baskerville Old Face" panose="02020602080505020303" pitchFamily="18" charset="77"/>
              </a:rPr>
              <a:t>, ritornano sempre, […] parlo a livello di comportamento con l’altro, di relazione con l’altro. Io penso che un buon lavoro su se stessi possa portare a riconoscere questo meccanismo e a scioglierlo» (doc. G).</a:t>
            </a:r>
          </a:p>
        </p:txBody>
      </p:sp>
    </p:spTree>
    <p:extLst>
      <p:ext uri="{BB962C8B-B14F-4D97-AF65-F5344CB8AC3E}">
        <p14:creationId xmlns:p14="http://schemas.microsoft.com/office/powerpoint/2010/main" val="269742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5" y="718053"/>
            <a:ext cx="8580977" cy="4693593"/>
          </a:xfrm>
          <a:prstGeom prst="rect">
            <a:avLst/>
          </a:prstGeom>
          <a:noFill/>
        </p:spPr>
        <p:txBody>
          <a:bodyPr wrap="square" rtlCol="0">
            <a:spAutoFit/>
          </a:bodyPr>
          <a:lstStyle/>
          <a:p>
            <a:pPr algn="just"/>
            <a:r>
              <a:rPr lang="it-IT" sz="2300" dirty="0">
                <a:solidFill>
                  <a:srgbClr val="002060"/>
                </a:solidFill>
                <a:latin typeface="Baskerville Old Face" panose="02020602080505020303" pitchFamily="18" charset="77"/>
              </a:rPr>
              <a:t>«Se potessi cambiarlo, la prima cosa che farei sarebbe eliminare la valutazione in qualsiasi forma di insegnamento, ma soprattutto in questa, che mi sta molto a cuore […], perché la valutazione mette subito in un certo rapporto l’insegnante e gli allievi, anche gli allievi tra di loro, […] per cui si rischia di lavorare in vista […] di un risultato da valutare» (doc. D). </a:t>
            </a:r>
          </a:p>
          <a:p>
            <a:pPr algn="just"/>
            <a:endParaRPr lang="it-IT" sz="2300" dirty="0">
              <a:solidFill>
                <a:srgbClr val="002060"/>
              </a:solidFill>
              <a:latin typeface="Baskerville Old Face" panose="02020602080505020303" pitchFamily="18" charset="77"/>
            </a:endParaRPr>
          </a:p>
          <a:p>
            <a:pPr algn="just"/>
            <a:r>
              <a:rPr lang="it-IT" sz="2300" dirty="0">
                <a:solidFill>
                  <a:srgbClr val="002060"/>
                </a:solidFill>
                <a:latin typeface="Baskerville Old Face" panose="02020602080505020303" pitchFamily="18" charset="77"/>
              </a:rPr>
              <a:t>«Cercherei di partire dalle esigenze dei ragazzi, […] per il fatto che […] la necessità della domanda filosofica sorge dall’individuo, sorge […] dalla vita singola, […] dall’essere gettati nel mondo. Ebbene, questi ragazzi tante volte sono disorientati, sono particolarmente gettati nel mondo e, quindi, hanno bisogno non di risposte, ma hanno bisogno di sapere come affrontare la complessità della vita» (doc. T).</a:t>
            </a:r>
          </a:p>
        </p:txBody>
      </p:sp>
    </p:spTree>
    <p:extLst>
      <p:ext uri="{BB962C8B-B14F-4D97-AF65-F5344CB8AC3E}">
        <p14:creationId xmlns:p14="http://schemas.microsoft.com/office/powerpoint/2010/main" val="228319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88871"/>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5078313"/>
          </a:xfrm>
          <a:prstGeom prst="rect">
            <a:avLst/>
          </a:prstGeom>
          <a:noFill/>
        </p:spPr>
        <p:txBody>
          <a:bodyPr wrap="square" rtlCol="0">
            <a:spAutoFit/>
          </a:bodyPr>
          <a:lstStyle/>
          <a:p>
            <a:pPr algn="ctr"/>
            <a:r>
              <a:rPr lang="it-IT" sz="2200" dirty="0">
                <a:solidFill>
                  <a:srgbClr val="C00000"/>
                </a:solidFill>
                <a:latin typeface="Baskerville Old Face" panose="02020602080505020303" pitchFamily="18" charset="77"/>
              </a:rPr>
              <a:t>I cambiamenti desiderati dagli alunni</a:t>
            </a:r>
          </a:p>
          <a:p>
            <a:pPr algn="ctr"/>
            <a:endParaRPr lang="it-IT" sz="1600" dirty="0">
              <a:solidFill>
                <a:srgbClr val="002060"/>
              </a:solidFill>
              <a:latin typeface="Baskerville Old Face" panose="02020602080505020303" pitchFamily="18" charset="77"/>
            </a:endParaRPr>
          </a:p>
          <a:p>
            <a:pPr algn="just"/>
            <a:r>
              <a:rPr lang="it-IT" sz="2200" dirty="0">
                <a:solidFill>
                  <a:srgbClr val="002060"/>
                </a:solidFill>
                <a:latin typeface="Baskerville Old Face" panose="02020602080505020303" pitchFamily="18" charset="77"/>
              </a:rPr>
              <a:t>- più confronti in classe con i compagni e il docente: 34,52%;</a:t>
            </a:r>
          </a:p>
          <a:p>
            <a:pPr algn="just"/>
            <a:r>
              <a:rPr lang="it-IT" sz="2200" dirty="0">
                <a:solidFill>
                  <a:srgbClr val="002060"/>
                </a:solidFill>
                <a:latin typeface="Baskerville Old Face" panose="02020602080505020303" pitchFamily="18" charset="77"/>
              </a:rPr>
              <a:t>- più riferimenti all’attualità e alla vita quotidiana: 25,16%;</a:t>
            </a:r>
          </a:p>
          <a:p>
            <a:pPr algn="just"/>
            <a:r>
              <a:rPr lang="it-IT" sz="2200" dirty="0">
                <a:solidFill>
                  <a:srgbClr val="002060"/>
                </a:solidFill>
                <a:latin typeface="Baskerville Old Face" panose="02020602080505020303" pitchFamily="18" charset="77"/>
              </a:rPr>
              <a:t>- più tecnologie digitali, modalità laboratoriali e ricorso a interlocutori esterni: 11,29%;</a:t>
            </a:r>
          </a:p>
          <a:p>
            <a:pPr algn="just"/>
            <a:r>
              <a:rPr lang="it-IT" sz="2200" dirty="0">
                <a:solidFill>
                  <a:srgbClr val="002060"/>
                </a:solidFill>
                <a:latin typeface="Baskerville Old Face" panose="02020602080505020303" pitchFamily="18" charset="77"/>
              </a:rPr>
              <a:t>- spiegare in maniera più semplice o usare testi più comprensibili: 10,97%;</a:t>
            </a:r>
          </a:p>
          <a:p>
            <a:pPr algn="just"/>
            <a:r>
              <a:rPr lang="it-IT" sz="2200" dirty="0">
                <a:solidFill>
                  <a:srgbClr val="002060"/>
                </a:solidFill>
                <a:latin typeface="Baskerville Old Face" panose="02020602080505020303" pitchFamily="18" charset="77"/>
              </a:rPr>
              <a:t>- maggiore libertà nell’esposizione e nell’interpretazione: 8,71%;</a:t>
            </a:r>
          </a:p>
          <a:p>
            <a:pPr algn="just"/>
            <a:r>
              <a:rPr lang="it-IT" sz="2200" dirty="0">
                <a:solidFill>
                  <a:srgbClr val="002060"/>
                </a:solidFill>
                <a:latin typeface="Baskerville Old Face" panose="02020602080505020303" pitchFamily="18" charset="77"/>
              </a:rPr>
              <a:t>- dedicare più tempo alla lettura dei testi: 8,71%;</a:t>
            </a:r>
          </a:p>
          <a:p>
            <a:pPr algn="just"/>
            <a:r>
              <a:rPr lang="it-IT" sz="2200" dirty="0">
                <a:solidFill>
                  <a:srgbClr val="002060"/>
                </a:solidFill>
                <a:latin typeface="Baskerville Old Face" panose="02020602080505020303" pitchFamily="18" charset="77"/>
              </a:rPr>
              <a:t>- non sono necessari cambiamenti: 8,06%;</a:t>
            </a:r>
          </a:p>
          <a:p>
            <a:pPr algn="just"/>
            <a:r>
              <a:rPr lang="it-IT" sz="2200" dirty="0">
                <a:solidFill>
                  <a:srgbClr val="002060"/>
                </a:solidFill>
                <a:latin typeface="Baskerville Old Face" panose="02020602080505020303" pitchFamily="18" charset="77"/>
              </a:rPr>
              <a:t>- consentire una maggiore immedesimazione negli autori studiati: 6,13%;</a:t>
            </a:r>
          </a:p>
          <a:p>
            <a:pPr algn="just"/>
            <a:r>
              <a:rPr lang="it-IT" sz="2200" dirty="0">
                <a:solidFill>
                  <a:srgbClr val="002060"/>
                </a:solidFill>
                <a:latin typeface="Baskerville Old Face" panose="02020602080505020303" pitchFamily="18" charset="77"/>
              </a:rPr>
              <a:t>- consentire maggiori approfondimenti sugli autori o i temi preferiti: 5,81%;</a:t>
            </a:r>
          </a:p>
          <a:p>
            <a:pPr algn="just"/>
            <a:r>
              <a:rPr lang="it-IT" sz="2200" dirty="0">
                <a:solidFill>
                  <a:srgbClr val="002060"/>
                </a:solidFill>
                <a:latin typeface="Baskerville Old Face" panose="02020602080505020303" pitchFamily="18" charset="77"/>
              </a:rPr>
              <a:t>- estendere l’insegnamento agli istituti tecnici e professionali: 5,16%.</a:t>
            </a:r>
          </a:p>
        </p:txBody>
      </p:sp>
    </p:spTree>
    <p:extLst>
      <p:ext uri="{BB962C8B-B14F-4D97-AF65-F5344CB8AC3E}">
        <p14:creationId xmlns:p14="http://schemas.microsoft.com/office/powerpoint/2010/main" val="108459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5170646"/>
          </a:xfrm>
          <a:prstGeom prst="rect">
            <a:avLst/>
          </a:prstGeom>
          <a:noFill/>
        </p:spPr>
        <p:txBody>
          <a:bodyPr wrap="square" rtlCol="0">
            <a:spAutoFit/>
          </a:bodyPr>
          <a:lstStyle/>
          <a:p>
            <a:pPr algn="just"/>
            <a:r>
              <a:rPr lang="it-IT" sz="2200" dirty="0">
                <a:solidFill>
                  <a:srgbClr val="002060"/>
                </a:solidFill>
                <a:latin typeface="Baskerville Old Face" panose="02020602080505020303" pitchFamily="18" charset="77"/>
              </a:rPr>
              <a:t>- assumere una prospettiva tematica: 4,52%;</a:t>
            </a:r>
          </a:p>
          <a:p>
            <a:pPr algn="just"/>
            <a:r>
              <a:rPr lang="it-IT" sz="2200" dirty="0">
                <a:solidFill>
                  <a:srgbClr val="002060"/>
                </a:solidFill>
                <a:latin typeface="Baskerville Old Face" panose="02020602080505020303" pitchFamily="18" charset="77"/>
              </a:rPr>
              <a:t>- dedicarsi di più ai filosofi e agli interpreti contemporanei: 3,55%;</a:t>
            </a:r>
          </a:p>
          <a:p>
            <a:pPr algn="just"/>
            <a:r>
              <a:rPr lang="it-IT" sz="2200" dirty="0">
                <a:solidFill>
                  <a:srgbClr val="002060"/>
                </a:solidFill>
                <a:latin typeface="Baskerville Old Face" panose="02020602080505020303" pitchFamily="18" charset="77"/>
              </a:rPr>
              <a:t>- evitare gli aspetti meno importanti: 3,55%;</a:t>
            </a:r>
          </a:p>
          <a:p>
            <a:pPr algn="just"/>
            <a:r>
              <a:rPr lang="it-IT" sz="2200" dirty="0">
                <a:solidFill>
                  <a:srgbClr val="002060"/>
                </a:solidFill>
                <a:latin typeface="Baskerville Old Face" panose="02020602080505020303" pitchFamily="18" charset="77"/>
              </a:rPr>
              <a:t>- aumentare il monte orario settimanale: 3,55%;</a:t>
            </a:r>
          </a:p>
          <a:p>
            <a:pPr algn="just"/>
            <a:r>
              <a:rPr lang="it-IT" sz="2200" dirty="0">
                <a:solidFill>
                  <a:srgbClr val="002060"/>
                </a:solidFill>
                <a:latin typeface="Baskerville Old Face" panose="02020602080505020303" pitchFamily="18" charset="77"/>
              </a:rPr>
              <a:t>- estendere l’insegnamento ai bienni: 2,90%;</a:t>
            </a:r>
          </a:p>
          <a:p>
            <a:pPr algn="just"/>
            <a:r>
              <a:rPr lang="it-IT" sz="2200" dirty="0">
                <a:solidFill>
                  <a:srgbClr val="002060"/>
                </a:solidFill>
                <a:latin typeface="Baskerville Old Face" panose="02020602080505020303" pitchFamily="18" charset="77"/>
              </a:rPr>
              <a:t>- realizzare lezioni all’aperto: 2,26%;</a:t>
            </a:r>
          </a:p>
          <a:p>
            <a:pPr algn="just"/>
            <a:r>
              <a:rPr lang="it-IT" sz="2200" dirty="0">
                <a:solidFill>
                  <a:srgbClr val="002060"/>
                </a:solidFill>
                <a:latin typeface="Baskerville Old Face" panose="02020602080505020303" pitchFamily="18" charset="77"/>
              </a:rPr>
              <a:t>- eliminare la valutazione o renderla meno rigida: 1,94%;</a:t>
            </a:r>
          </a:p>
          <a:p>
            <a:pPr algn="just"/>
            <a:r>
              <a:rPr lang="it-IT" sz="2200" dirty="0">
                <a:solidFill>
                  <a:srgbClr val="002060"/>
                </a:solidFill>
                <a:latin typeface="Baskerville Old Face" panose="02020602080505020303" pitchFamily="18" charset="77"/>
              </a:rPr>
              <a:t>- offrire un generale inquadramento iniziale: 1,61%;</a:t>
            </a:r>
          </a:p>
          <a:p>
            <a:pPr algn="just"/>
            <a:r>
              <a:rPr lang="it-IT" sz="2200" dirty="0">
                <a:solidFill>
                  <a:srgbClr val="002060"/>
                </a:solidFill>
                <a:latin typeface="Baskerville Old Face" panose="02020602080505020303" pitchFamily="18" charset="77"/>
              </a:rPr>
              <a:t>- utilizzare una strategia interdisciplinare: 1,29%;</a:t>
            </a:r>
          </a:p>
          <a:p>
            <a:pPr algn="just"/>
            <a:r>
              <a:rPr lang="it-IT" sz="2200" dirty="0">
                <a:solidFill>
                  <a:srgbClr val="002060"/>
                </a:solidFill>
                <a:latin typeface="Baskerville Old Face" panose="02020602080505020303" pitchFamily="18" charset="77"/>
              </a:rPr>
              <a:t>- dedicare meno tempo alle vite dei filosofi: 1,29%;</a:t>
            </a:r>
          </a:p>
          <a:p>
            <a:pPr algn="just"/>
            <a:r>
              <a:rPr lang="it-IT" sz="2200" dirty="0">
                <a:solidFill>
                  <a:srgbClr val="002060"/>
                </a:solidFill>
                <a:latin typeface="Baskerville Old Face" panose="02020602080505020303" pitchFamily="18" charset="77"/>
              </a:rPr>
              <a:t>- dedicare più tempo alle vite dei filosofi: 0,97%;</a:t>
            </a:r>
          </a:p>
          <a:p>
            <a:pPr algn="just"/>
            <a:r>
              <a:rPr lang="it-IT" sz="2200" dirty="0">
                <a:solidFill>
                  <a:srgbClr val="002060"/>
                </a:solidFill>
                <a:latin typeface="Baskerville Old Face" panose="02020602080505020303" pitchFamily="18" charset="77"/>
              </a:rPr>
              <a:t>- eliminare i manuali, privilegiando l’oralità: 0,97%;</a:t>
            </a:r>
          </a:p>
          <a:p>
            <a:pPr algn="just"/>
            <a:r>
              <a:rPr lang="it-IT" sz="2200" dirty="0">
                <a:solidFill>
                  <a:srgbClr val="002060"/>
                </a:solidFill>
                <a:latin typeface="Baskerville Old Face" panose="02020602080505020303" pitchFamily="18" charset="77"/>
              </a:rPr>
              <a:t>- togliere ore alla disciplina o iniziarla successivamente: 0,65%;</a:t>
            </a:r>
          </a:p>
          <a:p>
            <a:pPr algn="just"/>
            <a:r>
              <a:rPr lang="it-IT" sz="2200" dirty="0">
                <a:solidFill>
                  <a:srgbClr val="002060"/>
                </a:solidFill>
                <a:latin typeface="Baskerville Old Face" panose="02020602080505020303" pitchFamily="18" charset="77"/>
              </a:rPr>
              <a:t>- rendere opzionale la disciplina: 0,65%;</a:t>
            </a:r>
          </a:p>
          <a:p>
            <a:pPr algn="just"/>
            <a:r>
              <a:rPr lang="it-IT" sz="2200" dirty="0">
                <a:solidFill>
                  <a:srgbClr val="002060"/>
                </a:solidFill>
                <a:latin typeface="Baskerville Old Face" panose="02020602080505020303" pitchFamily="18" charset="77"/>
              </a:rPr>
              <a:t>- scrivere temi: 0,65%.</a:t>
            </a:r>
          </a:p>
        </p:txBody>
      </p:sp>
    </p:spTree>
    <p:extLst>
      <p:ext uri="{BB962C8B-B14F-4D97-AF65-F5344CB8AC3E}">
        <p14:creationId xmlns:p14="http://schemas.microsoft.com/office/powerpoint/2010/main" val="382566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9"/>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12436" y="758880"/>
            <a:ext cx="8330228" cy="5293757"/>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Quadro teorico di riferimento</a:t>
            </a:r>
          </a:p>
          <a:p>
            <a:pPr algn="ctr"/>
            <a:endParaRPr lang="it-IT" sz="2400" dirty="0">
              <a:latin typeface="Baskerville Old Face" panose="02020602080505020303" pitchFamily="18" charset="77"/>
            </a:endParaRPr>
          </a:p>
          <a:p>
            <a:pPr marL="457200" indent="-457200" algn="just">
              <a:buAutoNum type="arabicParenR"/>
            </a:pPr>
            <a:r>
              <a:rPr lang="it-IT" sz="2400" dirty="0">
                <a:solidFill>
                  <a:srgbClr val="002060"/>
                </a:solidFill>
                <a:latin typeface="Baskerville Old Face" panose="02020602080505020303" pitchFamily="18" charset="77"/>
              </a:rPr>
              <a:t>La filosofia riflette su se stessa, allo scopo di comprendere l’impatto del suo insegnamento sugli adolescenti. </a:t>
            </a:r>
          </a:p>
          <a:p>
            <a:pPr marL="457200" indent="-457200" algn="just">
              <a:buAutoNum type="arabicParenR"/>
            </a:pPr>
            <a:r>
              <a:rPr lang="it-IT" sz="2400" dirty="0">
                <a:solidFill>
                  <a:srgbClr val="002060"/>
                </a:solidFill>
                <a:latin typeface="Baskerville Old Face" panose="02020602080505020303" pitchFamily="18" charset="77"/>
              </a:rPr>
              <a:t>L’analisi avviene attraverso il </a:t>
            </a:r>
            <a:r>
              <a:rPr lang="it-IT" sz="2400" dirty="0">
                <a:solidFill>
                  <a:srgbClr val="FF0000"/>
                </a:solidFill>
                <a:latin typeface="Baskerville Old Face" panose="02020602080505020303" pitchFamily="18" charset="77"/>
              </a:rPr>
              <a:t>metodo fenomenologico</a:t>
            </a:r>
            <a:r>
              <a:rPr lang="it-IT" sz="2400" dirty="0">
                <a:solidFill>
                  <a:srgbClr val="002060"/>
                </a:solidFill>
                <a:latin typeface="Baskerville Old Face" panose="02020602080505020303" pitchFamily="18" charset="77"/>
              </a:rPr>
              <a:t>, partendo dalla prospettiva dei soggetti coinvolti, gli alunni e i docenti. Questa prospettiva è mediata da quella della ricercatrice. </a:t>
            </a:r>
          </a:p>
          <a:p>
            <a:pPr marL="457200" indent="-457200" algn="just">
              <a:buAutoNum type="arabicParenR"/>
            </a:pPr>
            <a:r>
              <a:rPr lang="it-IT" sz="2400" dirty="0">
                <a:solidFill>
                  <a:srgbClr val="FF0000"/>
                </a:solidFill>
                <a:latin typeface="Baskerville Old Face" panose="02020602080505020303" pitchFamily="18" charset="77"/>
              </a:rPr>
              <a:t>Il processo è analizzato</a:t>
            </a:r>
            <a:r>
              <a:rPr lang="it-IT" sz="2400" i="1" dirty="0">
                <a:solidFill>
                  <a:srgbClr val="FF0000"/>
                </a:solidFill>
                <a:latin typeface="Baskerville Old Face" panose="02020602080505020303" pitchFamily="18" charset="77"/>
              </a:rPr>
              <a:t> </a:t>
            </a:r>
            <a:r>
              <a:rPr lang="it-IT" sz="2400" dirty="0">
                <a:solidFill>
                  <a:srgbClr val="FF0000"/>
                </a:solidFill>
                <a:latin typeface="Baskerville Old Face" panose="02020602080505020303" pitchFamily="18" charset="77"/>
              </a:rPr>
              <a:t>in fieri</a:t>
            </a:r>
            <a:r>
              <a:rPr lang="it-IT" sz="2400" dirty="0">
                <a:solidFill>
                  <a:srgbClr val="002060"/>
                </a:solidFill>
                <a:latin typeface="Baskerville Old Face" panose="02020602080505020303" pitchFamily="18" charset="77"/>
              </a:rPr>
              <a:t>, mentre studenti e docenti si trovano immersi nelle attività dell’anno scolastico.</a:t>
            </a:r>
          </a:p>
          <a:p>
            <a:pPr marL="457200" indent="-457200" algn="just">
              <a:buFontTx/>
              <a:buAutoNum type="arabicParenR"/>
            </a:pPr>
            <a:r>
              <a:rPr lang="it-IT" sz="2400" dirty="0">
                <a:solidFill>
                  <a:srgbClr val="002060"/>
                </a:solidFill>
                <a:latin typeface="Baskerville Old Face" panose="02020602080505020303" pitchFamily="18" charset="77"/>
              </a:rPr>
              <a:t>Ci si è focalizzati sulla </a:t>
            </a:r>
            <a:r>
              <a:rPr lang="it-IT" sz="2400" dirty="0">
                <a:solidFill>
                  <a:srgbClr val="FF0000"/>
                </a:solidFill>
                <a:latin typeface="Baskerville Old Face" panose="02020602080505020303" pitchFamily="18" charset="77"/>
              </a:rPr>
              <a:t>dimensione relazionale dell’esistenza</a:t>
            </a:r>
            <a:r>
              <a:rPr lang="it-IT" sz="2400" dirty="0">
                <a:solidFill>
                  <a:srgbClr val="002060"/>
                </a:solidFill>
                <a:latin typeface="Baskerville Old Face" panose="02020602080505020303" pitchFamily="18" charset="77"/>
              </a:rPr>
              <a:t>, quella che da </a:t>
            </a:r>
            <a:r>
              <a:rPr lang="it-IT" sz="2400" dirty="0" err="1">
                <a:solidFill>
                  <a:srgbClr val="002060"/>
                </a:solidFill>
                <a:latin typeface="Baskerville Old Face" panose="02020602080505020303" pitchFamily="18" charset="77"/>
              </a:rPr>
              <a:t>Husserl</a:t>
            </a:r>
            <a:r>
              <a:rPr lang="it-IT" sz="2400" dirty="0">
                <a:solidFill>
                  <a:srgbClr val="002060"/>
                </a:solidFill>
                <a:latin typeface="Baskerville Old Face" panose="02020602080505020303" pitchFamily="18" charset="77"/>
              </a:rPr>
              <a:t> viene definita </a:t>
            </a:r>
            <a:r>
              <a:rPr lang="it-IT" sz="2400" dirty="0">
                <a:solidFill>
                  <a:srgbClr val="FF0000"/>
                </a:solidFill>
                <a:latin typeface="Baskerville Old Face" panose="02020602080505020303" pitchFamily="18" charset="77"/>
              </a:rPr>
              <a:t>intersoggettività trascendentale</a:t>
            </a:r>
            <a:r>
              <a:rPr lang="it-IT" sz="2400" dirty="0">
                <a:solidFill>
                  <a:srgbClr val="002060"/>
                </a:solidFill>
                <a:latin typeface="Baskerville Old Face" panose="02020602080505020303" pitchFamily="18" charset="77"/>
              </a:rPr>
              <a:t>. </a:t>
            </a:r>
          </a:p>
          <a:p>
            <a:pPr marL="457200" indent="-457200" algn="just">
              <a:buAutoNum type="arabicParenR"/>
            </a:pPr>
            <a:endParaRPr lang="it-IT" sz="2600" dirty="0">
              <a:solidFill>
                <a:srgbClr val="002060"/>
              </a:solidFill>
              <a:latin typeface="Baskerville Old Face" panose="02020602080505020303" pitchFamily="18" charset="77"/>
            </a:endParaRPr>
          </a:p>
        </p:txBody>
      </p:sp>
    </p:spTree>
    <p:extLst>
      <p:ext uri="{BB962C8B-B14F-4D97-AF65-F5344CB8AC3E}">
        <p14:creationId xmlns:p14="http://schemas.microsoft.com/office/powerpoint/2010/main" val="153463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0" y="5964809"/>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358486" y="733442"/>
            <a:ext cx="8427027" cy="5016758"/>
          </a:xfrm>
          <a:prstGeom prst="rect">
            <a:avLst/>
          </a:prstGeom>
          <a:noFill/>
        </p:spPr>
        <p:txBody>
          <a:bodyPr wrap="square" rtlCol="0">
            <a:spAutoFit/>
          </a:bodyPr>
          <a:lstStyle/>
          <a:p>
            <a:pPr marL="285750" indent="-285750" algn="just">
              <a:buFontTx/>
              <a:buChar char="-"/>
            </a:pPr>
            <a:r>
              <a:rPr lang="it-IT" sz="2000" dirty="0">
                <a:solidFill>
                  <a:srgbClr val="002060"/>
                </a:solidFill>
                <a:latin typeface="Baskerville Old Face" panose="02020602080505020303" pitchFamily="18" charset="77"/>
              </a:rPr>
              <a:t>I docenti non sono solo promotori entusiasti della disciplina, ma si scontrano con i limiti imposti dal sistema scolastico, dalla relazione con gli studenti e dalle difficoltà della materia insegnata. Le loro risposte evidenziano </a:t>
            </a:r>
            <a:r>
              <a:rPr lang="it-IT" sz="2000" dirty="0">
                <a:solidFill>
                  <a:srgbClr val="FF0000"/>
                </a:solidFill>
                <a:latin typeface="Baskerville Old Face" panose="02020602080505020303" pitchFamily="18" charset="77"/>
              </a:rPr>
              <a:t>il desiderio di migliorare il proprio lavoro</a:t>
            </a:r>
            <a:r>
              <a:rPr lang="it-IT" sz="2000" dirty="0">
                <a:solidFill>
                  <a:srgbClr val="002060"/>
                </a:solidFill>
                <a:latin typeface="Baskerville Old Face" panose="02020602080505020303" pitchFamily="18" charset="77"/>
              </a:rPr>
              <a:t>. </a:t>
            </a:r>
          </a:p>
          <a:p>
            <a:pPr marL="285750" indent="-285750" algn="just">
              <a:buFontTx/>
              <a:buChar char="-"/>
            </a:pPr>
            <a:r>
              <a:rPr lang="it-IT" sz="2000" dirty="0">
                <a:solidFill>
                  <a:srgbClr val="002060"/>
                </a:solidFill>
                <a:latin typeface="Baskerville Old Face" panose="02020602080505020303" pitchFamily="18" charset="77"/>
              </a:rPr>
              <a:t>Apprezzamenti e critiche dei docenti non coincidono totalmente con quelli degli allievi, tuttavia vi sono dei punti di convergenza. </a:t>
            </a:r>
            <a:r>
              <a:rPr lang="it-IT" sz="2000" dirty="0">
                <a:solidFill>
                  <a:srgbClr val="FF0000"/>
                </a:solidFill>
                <a:latin typeface="Baskerville Old Face" panose="02020602080505020303" pitchFamily="18" charset="77"/>
              </a:rPr>
              <a:t>Gli insegnanti sono attenti osservatori dei propri alunni</a:t>
            </a:r>
            <a:r>
              <a:rPr lang="it-IT" sz="2000" dirty="0">
                <a:solidFill>
                  <a:srgbClr val="002060"/>
                </a:solidFill>
                <a:latin typeface="Baskerville Old Face" panose="02020602080505020303" pitchFamily="18" charset="77"/>
              </a:rPr>
              <a:t>, in grado di notare i punti di forza e di debolezza sia della ricezione della disciplina, sia del proprio metodo.</a:t>
            </a:r>
          </a:p>
          <a:p>
            <a:pPr marL="285750" indent="-285750" algn="just">
              <a:buFontTx/>
              <a:buChar char="-"/>
            </a:pPr>
            <a:r>
              <a:rPr lang="it-IT" sz="2000" dirty="0">
                <a:solidFill>
                  <a:srgbClr val="002060"/>
                </a:solidFill>
                <a:latin typeface="Baskerville Old Face" panose="02020602080505020303" pitchFamily="18" charset="77"/>
              </a:rPr>
              <a:t>La varietà nel </a:t>
            </a:r>
            <a:r>
              <a:rPr lang="it-IT" sz="2000" i="1" dirty="0">
                <a:solidFill>
                  <a:srgbClr val="002060"/>
                </a:solidFill>
                <a:latin typeface="Baskerville Old Face" panose="02020602080505020303" pitchFamily="18" charset="77"/>
              </a:rPr>
              <a:t>modus operandi </a:t>
            </a:r>
            <a:r>
              <a:rPr lang="it-IT" sz="2000" dirty="0">
                <a:solidFill>
                  <a:srgbClr val="002060"/>
                </a:solidFill>
                <a:latin typeface="Baskerville Old Face" panose="02020602080505020303" pitchFamily="18" charset="77"/>
              </a:rPr>
              <a:t>dei docenti spinge a considerare la loro strategia come singolare. Non si può considerare un’impostazione metodologica assolutamente giusta o sbagliata, tuttavia </a:t>
            </a:r>
            <a:r>
              <a:rPr lang="it-IT" sz="2000" dirty="0">
                <a:solidFill>
                  <a:srgbClr val="FF0000"/>
                </a:solidFill>
                <a:latin typeface="Baskerville Old Face" panose="02020602080505020303" pitchFamily="18" charset="77"/>
              </a:rPr>
              <a:t>esistono approcci più apprezzati e meno apprezzati dagli allievi</a:t>
            </a:r>
            <a:r>
              <a:rPr lang="it-IT" sz="2000" dirty="0">
                <a:solidFill>
                  <a:srgbClr val="002060"/>
                </a:solidFill>
                <a:latin typeface="Baskerville Old Face" panose="02020602080505020303" pitchFamily="18" charset="77"/>
              </a:rPr>
              <a:t>, in grado di influire di più o di meno sulla loro visione del mondo e sul loro modo di percepire le relazioni con gli altri.</a:t>
            </a:r>
          </a:p>
          <a:p>
            <a:pPr marL="285750" indent="-285750" algn="just">
              <a:buFontTx/>
              <a:buChar char="-"/>
            </a:pPr>
            <a:r>
              <a:rPr lang="it-IT" sz="2000" dirty="0">
                <a:solidFill>
                  <a:srgbClr val="FF0000"/>
                </a:solidFill>
                <a:latin typeface="Baskerville Old Face" panose="02020602080505020303" pitchFamily="18" charset="77"/>
              </a:rPr>
              <a:t>Sia alunni che docenti considerano essenziale la cura dell’aspetto relazionale</a:t>
            </a:r>
            <a:r>
              <a:rPr lang="it-IT" sz="2000" dirty="0">
                <a:solidFill>
                  <a:srgbClr val="002060"/>
                </a:solidFill>
                <a:latin typeface="Baskerville Old Face" panose="02020602080505020303" pitchFamily="18" charset="77"/>
              </a:rPr>
              <a:t>, che rende possibile il confronto di idee e la riduzione del divario tra teoria e prassi, tra i contenuti assimilati e un approccio efficace al mondo circostante.</a:t>
            </a:r>
          </a:p>
        </p:txBody>
      </p:sp>
    </p:spTree>
    <p:extLst>
      <p:ext uri="{BB962C8B-B14F-4D97-AF65-F5344CB8AC3E}">
        <p14:creationId xmlns:p14="http://schemas.microsoft.com/office/powerpoint/2010/main" val="42543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76840"/>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4" name="CasellaDiTesto 3">
            <a:extLst>
              <a:ext uri="{FF2B5EF4-FFF2-40B4-BE49-F238E27FC236}">
                <a16:creationId xmlns:a16="http://schemas.microsoft.com/office/drawing/2014/main" id="{55CD5B68-7F98-EB49-A688-46B9495BF77A}"/>
              </a:ext>
            </a:extLst>
          </p:cNvPr>
          <p:cNvSpPr txBox="1"/>
          <p:nvPr/>
        </p:nvSpPr>
        <p:spPr>
          <a:xfrm>
            <a:off x="280553" y="767579"/>
            <a:ext cx="8582891" cy="5262979"/>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Si è rilevato che:</a:t>
            </a:r>
          </a:p>
          <a:p>
            <a:pPr algn="ctr"/>
            <a:endParaRPr lang="it-IT" sz="1600" dirty="0">
              <a:latin typeface="Baskerville Old Face" panose="02020602080505020303" pitchFamily="18" charset="77"/>
            </a:endParaRPr>
          </a:p>
          <a:p>
            <a:pPr algn="just"/>
            <a:r>
              <a:rPr lang="it-IT" sz="2400" dirty="0">
                <a:solidFill>
                  <a:srgbClr val="002060"/>
                </a:solidFill>
                <a:latin typeface="Baskerville Old Face" panose="02020602080505020303" pitchFamily="18" charset="77"/>
              </a:rPr>
              <a:t>1) L’insegnamento filosofico ha un impatto notevole a livello di consapevolezza esistenziale. </a:t>
            </a:r>
          </a:p>
          <a:p>
            <a:pPr algn="just"/>
            <a:r>
              <a:rPr lang="it-IT" sz="2400" dirty="0">
                <a:solidFill>
                  <a:srgbClr val="002060"/>
                </a:solidFill>
                <a:latin typeface="Baskerville Old Face" panose="02020602080505020303" pitchFamily="18" charset="77"/>
              </a:rPr>
              <a:t>2) La filosofia incide sul modo di concepire le relazioni con gli altri secondo più della metà degli studenti.</a:t>
            </a:r>
          </a:p>
          <a:p>
            <a:pPr algn="just"/>
            <a:r>
              <a:rPr lang="it-IT" sz="2400" dirty="0">
                <a:solidFill>
                  <a:srgbClr val="002060"/>
                </a:solidFill>
                <a:latin typeface="Baskerville Old Face" panose="02020602080505020303" pitchFamily="18" charset="77"/>
              </a:rPr>
              <a:t>3) L’indagine conduce a ripensare certi aspetti della didattica. Si può trarre spunto da alcuni suggerimenti degli studenti, tra i quali: più dialogo in classe, collegamenti tra la riflessione filosofica e l’esperienza vissuta, uso di tecnologie digitali e ricorso a esperti esterni.</a:t>
            </a:r>
          </a:p>
          <a:p>
            <a:pPr algn="just"/>
            <a:r>
              <a:rPr lang="it-IT" sz="2400" dirty="0">
                <a:solidFill>
                  <a:srgbClr val="002060"/>
                </a:solidFill>
                <a:latin typeface="Baskerville Old Face" panose="02020602080505020303" pitchFamily="18" charset="77"/>
              </a:rPr>
              <a:t>4) Il lavoro dei docenti ha un’influenza rilevante e riconosciuta dagli studenti, tuttavia il processo di apprendimento è anche attivo e si alimenta della motivazione e dell’intenzionalità degli allievi.</a:t>
            </a:r>
          </a:p>
        </p:txBody>
      </p:sp>
    </p:spTree>
    <p:extLst>
      <p:ext uri="{BB962C8B-B14F-4D97-AF65-F5344CB8AC3E}">
        <p14:creationId xmlns:p14="http://schemas.microsoft.com/office/powerpoint/2010/main" val="27451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6710766" y="749512"/>
            <a:ext cx="2433234" cy="1528739"/>
          </a:xfrm>
          <a:prstGeom prst="rect">
            <a:avLst/>
          </a:prstGeom>
        </p:spPr>
      </p:pic>
      <p:pic>
        <p:nvPicPr>
          <p:cNvPr id="3" name="Immagine 2"/>
          <p:cNvPicPr>
            <a:picLocks noChangeAspect="1"/>
          </p:cNvPicPr>
          <p:nvPr/>
        </p:nvPicPr>
        <p:blipFill>
          <a:blip r:embed="rId4"/>
          <a:stretch>
            <a:fillRect/>
          </a:stretch>
        </p:blipFill>
        <p:spPr>
          <a:xfrm>
            <a:off x="247965" y="953808"/>
            <a:ext cx="1472347" cy="1324443"/>
          </a:xfrm>
          <a:prstGeom prst="rect">
            <a:avLst/>
          </a:prstGeom>
        </p:spPr>
      </p:pic>
      <p:sp>
        <p:nvSpPr>
          <p:cNvPr id="5" name="CasellaDiTesto 4"/>
          <p:cNvSpPr txBox="1"/>
          <p:nvPr/>
        </p:nvSpPr>
        <p:spPr>
          <a:xfrm>
            <a:off x="1985210" y="6017310"/>
            <a:ext cx="5173579"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7" name="CasellaDiTesto 6">
            <a:extLst>
              <a:ext uri="{FF2B5EF4-FFF2-40B4-BE49-F238E27FC236}">
                <a16:creationId xmlns:a16="http://schemas.microsoft.com/office/drawing/2014/main" id="{C1BAEDC5-80EC-7F42-8963-A9039D14A366}"/>
              </a:ext>
            </a:extLst>
          </p:cNvPr>
          <p:cNvSpPr txBox="1"/>
          <p:nvPr/>
        </p:nvSpPr>
        <p:spPr>
          <a:xfrm>
            <a:off x="533066" y="1626098"/>
            <a:ext cx="7018786" cy="4278094"/>
          </a:xfrm>
          <a:prstGeom prst="rect">
            <a:avLst/>
          </a:prstGeom>
          <a:noFill/>
        </p:spPr>
        <p:txBody>
          <a:bodyPr wrap="square" rtlCol="0">
            <a:spAutoFit/>
          </a:bodyPr>
          <a:lstStyle/>
          <a:p>
            <a:endParaRPr lang="it-IT" sz="1600" dirty="0">
              <a:latin typeface="Baskerville Old Face" panose="02020602080505020303" pitchFamily="18" charset="77"/>
            </a:endParaRPr>
          </a:p>
          <a:p>
            <a:pPr algn="ctr"/>
            <a:r>
              <a:rPr lang="it-IT" sz="1600" dirty="0">
                <a:solidFill>
                  <a:srgbClr val="C00000"/>
                </a:solidFill>
                <a:latin typeface="Baskerville Old Face" panose="02020602080505020303" pitchFamily="18" charset="77"/>
              </a:rPr>
              <a:t>Indice</a:t>
            </a:r>
          </a:p>
          <a:p>
            <a:endParaRPr lang="it-IT" sz="1600" dirty="0">
              <a:latin typeface="Baskerville Old Face" panose="02020602080505020303" pitchFamily="18" charset="77"/>
            </a:endParaRPr>
          </a:p>
          <a:p>
            <a:r>
              <a:rPr lang="it-IT" sz="1600" dirty="0">
                <a:solidFill>
                  <a:srgbClr val="00B050"/>
                </a:solidFill>
                <a:latin typeface="Baskerville Old Face" panose="02020602080505020303" pitchFamily="18" charset="77"/>
              </a:rPr>
              <a:t>Ringraziamenti</a:t>
            </a:r>
          </a:p>
          <a:p>
            <a:r>
              <a:rPr lang="it-IT" sz="1600" dirty="0">
                <a:solidFill>
                  <a:srgbClr val="00B050"/>
                </a:solidFill>
                <a:latin typeface="Baskerville Old Face" panose="02020602080505020303" pitchFamily="18" charset="77"/>
              </a:rPr>
              <a:t>Introduzione</a:t>
            </a:r>
          </a:p>
          <a:p>
            <a:r>
              <a:rPr lang="it-IT" sz="1600" dirty="0">
                <a:solidFill>
                  <a:srgbClr val="00B050"/>
                </a:solidFill>
                <a:latin typeface="Baskerville Old Face" panose="02020602080505020303" pitchFamily="18" charset="77"/>
              </a:rPr>
              <a:t>Parte prima – Fondamenti teorico-metodologici</a:t>
            </a:r>
          </a:p>
          <a:p>
            <a:r>
              <a:rPr lang="it-IT" sz="1600" dirty="0">
                <a:solidFill>
                  <a:srgbClr val="00B050"/>
                </a:solidFill>
                <a:latin typeface="Baskerville Old Face" panose="02020602080505020303" pitchFamily="18" charset="77"/>
              </a:rPr>
              <a:t>Cap. 1. La relazione educativa fenomenologicamente intesa</a:t>
            </a:r>
          </a:p>
          <a:p>
            <a:r>
              <a:rPr lang="it-IT" sz="1600" dirty="0">
                <a:solidFill>
                  <a:srgbClr val="00B050"/>
                </a:solidFill>
                <a:latin typeface="Baskerville Old Face" panose="02020602080505020303" pitchFamily="18" charset="77"/>
              </a:rPr>
              <a:t>Cap 2. Logica della ricerca e strategia utilizzata</a:t>
            </a:r>
          </a:p>
          <a:p>
            <a:r>
              <a:rPr lang="it-IT" sz="1600" dirty="0">
                <a:solidFill>
                  <a:srgbClr val="00B050"/>
                </a:solidFill>
                <a:latin typeface="Baskerville Old Face" panose="02020602080505020303" pitchFamily="18" charset="77"/>
              </a:rPr>
              <a:t>Cap 3. Definizioni operative</a:t>
            </a:r>
          </a:p>
          <a:p>
            <a:r>
              <a:rPr lang="it-IT" sz="1600" dirty="0">
                <a:solidFill>
                  <a:srgbClr val="00B050"/>
                </a:solidFill>
                <a:latin typeface="Baskerville Old Face" panose="02020602080505020303" pitchFamily="18" charset="77"/>
              </a:rPr>
              <a:t>Parte seconda – Analisi dei dati</a:t>
            </a:r>
          </a:p>
          <a:p>
            <a:r>
              <a:rPr lang="it-IT" sz="1600" dirty="0">
                <a:solidFill>
                  <a:srgbClr val="00B050"/>
                </a:solidFill>
                <a:latin typeface="Baskerville Old Face" panose="02020602080505020303" pitchFamily="18" charset="77"/>
              </a:rPr>
              <a:t>Cap. 1 – Analisi dei dati quantitativi e loro interpretazione</a:t>
            </a:r>
          </a:p>
          <a:p>
            <a:r>
              <a:rPr lang="it-IT" sz="1600" dirty="0">
                <a:solidFill>
                  <a:srgbClr val="00B050"/>
                </a:solidFill>
                <a:latin typeface="Baskerville Old Face" panose="02020602080505020303" pitchFamily="18" charset="77"/>
              </a:rPr>
              <a:t>Cap. 2 – Approccio ai dati qualitativi e loro interpretazione</a:t>
            </a:r>
          </a:p>
          <a:p>
            <a:r>
              <a:rPr lang="it-IT" sz="1600" dirty="0">
                <a:solidFill>
                  <a:srgbClr val="00B050"/>
                </a:solidFill>
                <a:latin typeface="Baskerville Old Face" panose="02020602080505020303" pitchFamily="18" charset="77"/>
              </a:rPr>
              <a:t>Conclusioni</a:t>
            </a:r>
          </a:p>
          <a:p>
            <a:r>
              <a:rPr lang="it-IT" sz="1600" dirty="0">
                <a:solidFill>
                  <a:srgbClr val="00B050"/>
                </a:solidFill>
                <a:latin typeface="Baskerville Old Face" panose="02020602080505020303" pitchFamily="18" charset="77"/>
              </a:rPr>
              <a:t>Bibliografia</a:t>
            </a:r>
          </a:p>
          <a:p>
            <a:r>
              <a:rPr lang="it-IT" sz="1600" dirty="0" err="1">
                <a:solidFill>
                  <a:srgbClr val="00B050"/>
                </a:solidFill>
                <a:latin typeface="Baskerville Old Face" panose="02020602080505020303" pitchFamily="18" charset="77"/>
              </a:rPr>
              <a:t>Sitografia</a:t>
            </a:r>
            <a:endParaRPr lang="it-IT" sz="1600" dirty="0">
              <a:solidFill>
                <a:srgbClr val="00B050"/>
              </a:solidFill>
              <a:latin typeface="Baskerville Old Face" panose="02020602080505020303" pitchFamily="18" charset="77"/>
            </a:endParaRPr>
          </a:p>
          <a:p>
            <a:r>
              <a:rPr lang="it-IT" sz="1600" dirty="0">
                <a:solidFill>
                  <a:srgbClr val="00B050"/>
                </a:solidFill>
                <a:latin typeface="Baskerville Old Face" panose="02020602080505020303" pitchFamily="18" charset="77"/>
              </a:rPr>
              <a:t>Documenti istituzionali</a:t>
            </a:r>
          </a:p>
          <a:p>
            <a:r>
              <a:rPr lang="it-IT" sz="1600" dirty="0">
                <a:solidFill>
                  <a:srgbClr val="00B050"/>
                </a:solidFill>
                <a:latin typeface="Baskerville Old Face" panose="02020602080505020303" pitchFamily="18" charset="77"/>
              </a:rPr>
              <a:t>Indice</a:t>
            </a:r>
          </a:p>
        </p:txBody>
      </p:sp>
      <p:sp>
        <p:nvSpPr>
          <p:cNvPr id="6" name="CasellaDiTesto 5">
            <a:extLst>
              <a:ext uri="{FF2B5EF4-FFF2-40B4-BE49-F238E27FC236}">
                <a16:creationId xmlns:a16="http://schemas.microsoft.com/office/drawing/2014/main" id="{A4129EA6-1A74-5544-AD83-CA2276B71AE9}"/>
              </a:ext>
            </a:extLst>
          </p:cNvPr>
          <p:cNvSpPr txBox="1"/>
          <p:nvPr/>
        </p:nvSpPr>
        <p:spPr>
          <a:xfrm>
            <a:off x="1389699" y="840690"/>
            <a:ext cx="5651681" cy="923330"/>
          </a:xfrm>
          <a:prstGeom prst="rect">
            <a:avLst/>
          </a:prstGeom>
          <a:noFill/>
        </p:spPr>
        <p:txBody>
          <a:bodyPr wrap="square" rtlCol="0">
            <a:spAutoFit/>
          </a:bodyPr>
          <a:lstStyle/>
          <a:p>
            <a:pPr algn="ctr"/>
            <a:r>
              <a:rPr lang="it-IT" dirty="0">
                <a:solidFill>
                  <a:srgbClr val="002060"/>
                </a:solidFill>
                <a:latin typeface="Baskerville Old Face" panose="02020602080505020303" pitchFamily="18" charset="77"/>
              </a:rPr>
              <a:t>La ricerca si è concretata in un elaborato già completato, lungo circa 200 pagine, che è opportuno pubblicare e mettere a disposizione dei lettori e degli insegnanti.</a:t>
            </a:r>
          </a:p>
        </p:txBody>
      </p:sp>
    </p:spTree>
    <p:extLst>
      <p:ext uri="{BB962C8B-B14F-4D97-AF65-F5344CB8AC3E}">
        <p14:creationId xmlns:p14="http://schemas.microsoft.com/office/powerpoint/2010/main" val="108997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64808"/>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12436" y="1166842"/>
            <a:ext cx="8330228" cy="3785652"/>
          </a:xfrm>
          <a:prstGeom prst="rect">
            <a:avLst/>
          </a:prstGeom>
          <a:noFill/>
        </p:spPr>
        <p:txBody>
          <a:bodyPr wrap="square" rtlCol="0">
            <a:spAutoFit/>
          </a:bodyPr>
          <a:lstStyle/>
          <a:p>
            <a:pPr algn="just"/>
            <a:r>
              <a:rPr lang="it-IT" sz="2400" dirty="0">
                <a:solidFill>
                  <a:srgbClr val="002060"/>
                </a:solidFill>
                <a:latin typeface="Baskerville Old Face" panose="02020602080505020303" pitchFamily="18" charset="77"/>
              </a:rPr>
              <a:t>5) Questa si manifesta attraverso i </a:t>
            </a:r>
            <a:r>
              <a:rPr lang="it-IT" sz="2400" dirty="0">
                <a:solidFill>
                  <a:srgbClr val="FF0000"/>
                </a:solidFill>
                <a:latin typeface="Baskerville Old Face" panose="02020602080505020303" pitchFamily="18" charset="77"/>
              </a:rPr>
              <a:t>rapporti tra soggetti situati</a:t>
            </a:r>
            <a:r>
              <a:rPr lang="it-IT" sz="2400" dirty="0">
                <a:solidFill>
                  <a:srgbClr val="002060"/>
                </a:solidFill>
                <a:latin typeface="Baskerville Old Face" panose="02020602080505020303" pitchFamily="18" charset="77"/>
              </a:rPr>
              <a:t>, che hanno un corpo e che attraverso questo interagiscono con il mondo naturale, sociale e culturale in cui si trovano (</a:t>
            </a:r>
            <a:r>
              <a:rPr lang="it-IT" sz="2400" dirty="0" err="1">
                <a:solidFill>
                  <a:srgbClr val="002060"/>
                </a:solidFill>
                <a:latin typeface="Baskerville Old Face" panose="02020602080505020303" pitchFamily="18" charset="77"/>
              </a:rPr>
              <a:t>Merleau-Ponty</a:t>
            </a:r>
            <a:r>
              <a:rPr lang="it-IT" sz="2400" dirty="0">
                <a:solidFill>
                  <a:srgbClr val="002060"/>
                </a:solidFill>
                <a:latin typeface="Baskerville Old Face" panose="02020602080505020303" pitchFamily="18" charset="77"/>
              </a:rPr>
              <a:t>). Questi rapporti, </a:t>
            </a:r>
            <a:r>
              <a:rPr lang="it-IT" sz="2400" dirty="0">
                <a:solidFill>
                  <a:srgbClr val="FF0000"/>
                </a:solidFill>
                <a:latin typeface="Baskerville Old Face" panose="02020602080505020303" pitchFamily="18" charset="77"/>
              </a:rPr>
              <a:t>nella fase adolescenziale, assumono particolare importanza</a:t>
            </a:r>
            <a:r>
              <a:rPr lang="it-IT" sz="2400" dirty="0">
                <a:solidFill>
                  <a:srgbClr val="002060"/>
                </a:solidFill>
                <a:latin typeface="Baskerville Old Face" panose="02020602080505020303" pitchFamily="18" charset="77"/>
              </a:rPr>
              <a:t>. </a:t>
            </a:r>
          </a:p>
          <a:p>
            <a:pPr algn="just"/>
            <a:r>
              <a:rPr lang="it-IT" sz="2400" dirty="0">
                <a:solidFill>
                  <a:srgbClr val="002060"/>
                </a:solidFill>
                <a:latin typeface="Baskerville Old Face" panose="02020602080505020303" pitchFamily="18" charset="77"/>
              </a:rPr>
              <a:t>6) Per comprendere meglio l’impatto della filosofia a livello relazionale, sono stati considerati i punti di vista dei soggetti coinvolti: quelli degli studenti e dei docenti.</a:t>
            </a:r>
          </a:p>
          <a:p>
            <a:pPr algn="just"/>
            <a:r>
              <a:rPr lang="it-IT" sz="2400" dirty="0">
                <a:solidFill>
                  <a:srgbClr val="002060"/>
                </a:solidFill>
                <a:latin typeface="Baskerville Old Face" panose="02020602080505020303" pitchFamily="18" charset="77"/>
              </a:rPr>
              <a:t>7) La ricercatrice ha cercato, quanto possibile, di fare </a:t>
            </a:r>
            <a:r>
              <a:rPr lang="it-IT" sz="2400" i="1" dirty="0" err="1">
                <a:solidFill>
                  <a:srgbClr val="FF0000"/>
                </a:solidFill>
                <a:latin typeface="Baskerville Old Face" panose="02020602080505020303" pitchFamily="18" charset="77"/>
              </a:rPr>
              <a:t>epoché</a:t>
            </a:r>
            <a:r>
              <a:rPr lang="it-IT" sz="2400" dirty="0">
                <a:solidFill>
                  <a:srgbClr val="002060"/>
                </a:solidFill>
                <a:latin typeface="Baskerville Old Face" panose="02020602080505020303" pitchFamily="18" charset="77"/>
              </a:rPr>
              <a:t>, per mettersi in ascolto del vissuto degli intervistati.</a:t>
            </a:r>
          </a:p>
        </p:txBody>
      </p:sp>
    </p:spTree>
    <p:extLst>
      <p:ext uri="{BB962C8B-B14F-4D97-AF65-F5344CB8AC3E}">
        <p14:creationId xmlns:p14="http://schemas.microsoft.com/office/powerpoint/2010/main" val="389676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76840"/>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524315"/>
          </a:xfrm>
          <a:prstGeom prst="rect">
            <a:avLst/>
          </a:prstGeom>
          <a:noFill/>
        </p:spPr>
        <p:txBody>
          <a:bodyPr wrap="square" rtlCol="0">
            <a:spAutoFit/>
          </a:bodyPr>
          <a:lstStyle/>
          <a:p>
            <a:pPr algn="ctr"/>
            <a:r>
              <a:rPr lang="it-IT" sz="2400" dirty="0">
                <a:solidFill>
                  <a:srgbClr val="C00000"/>
                </a:solidFill>
                <a:latin typeface="Baskerville Old Face" panose="02020602080505020303" pitchFamily="18" charset="77"/>
              </a:rPr>
              <a:t>Analisi dei testi delle interviste</a:t>
            </a:r>
          </a:p>
          <a:p>
            <a:pPr algn="ctr"/>
            <a:endParaRPr lang="it-IT" sz="2400" dirty="0">
              <a:latin typeface="Baskerville Old Face" panose="02020602080505020303" pitchFamily="18" charset="77"/>
            </a:endParaRPr>
          </a:p>
          <a:p>
            <a:pPr marL="457200" indent="-457200">
              <a:buAutoNum type="arabicParenR"/>
            </a:pPr>
            <a:r>
              <a:rPr lang="it-IT" sz="2400" dirty="0">
                <a:solidFill>
                  <a:srgbClr val="C00000"/>
                </a:solidFill>
                <a:latin typeface="Baskerville Old Face" panose="02020602080505020303" pitchFamily="18" charset="77"/>
              </a:rPr>
              <a:t>La visione del mondo:</a:t>
            </a:r>
            <a:r>
              <a:rPr lang="it-IT" sz="2400" dirty="0">
                <a:solidFill>
                  <a:srgbClr val="002060"/>
                </a:solidFill>
                <a:latin typeface="Baskerville Old Face" panose="02020602080505020303" pitchFamily="18" charset="77"/>
              </a:rPr>
              <a:t> </a:t>
            </a:r>
          </a:p>
          <a:p>
            <a:r>
              <a:rPr lang="it-IT" sz="2400" dirty="0">
                <a:solidFill>
                  <a:srgbClr val="00B050"/>
                </a:solidFill>
                <a:latin typeface="Baskerville Old Face" panose="02020602080505020303" pitchFamily="18" charset="77"/>
              </a:rPr>
              <a:t>Domande agli studenti:</a:t>
            </a:r>
          </a:p>
          <a:p>
            <a:r>
              <a:rPr lang="it-IT" sz="2400" dirty="0">
                <a:solidFill>
                  <a:srgbClr val="002060"/>
                </a:solidFill>
                <a:latin typeface="Baskerville Old Face" panose="02020602080505020303" pitchFamily="18" charset="77"/>
              </a:rPr>
              <a:t>- Ritieni che l’insegnamento della filosofia abbia, in qualche modo, cambiato la tua visione del mondo? </a:t>
            </a:r>
          </a:p>
          <a:p>
            <a:r>
              <a:rPr lang="it-IT" sz="2400" dirty="0">
                <a:solidFill>
                  <a:srgbClr val="002060"/>
                </a:solidFill>
                <a:latin typeface="Baskerville Old Face" panose="02020602080505020303" pitchFamily="18" charset="77"/>
              </a:rPr>
              <a:t>- In che modo l’ha cambiata? Oppure (in caso di risposta negativa): per quale motivo, secondo te, non l’ha cambiata?</a:t>
            </a:r>
          </a:p>
          <a:p>
            <a:endParaRPr lang="it-IT" sz="2400" dirty="0">
              <a:solidFill>
                <a:srgbClr val="002060"/>
              </a:solidFill>
              <a:latin typeface="Baskerville Old Face" panose="02020602080505020303" pitchFamily="18" charset="77"/>
            </a:endParaRPr>
          </a:p>
          <a:p>
            <a:r>
              <a:rPr lang="it-IT" sz="2400" dirty="0">
                <a:solidFill>
                  <a:srgbClr val="00B050"/>
                </a:solidFill>
                <a:latin typeface="Baskerville Old Face" panose="02020602080505020303" pitchFamily="18" charset="77"/>
              </a:rPr>
              <a:t>Domanda ai docenti:</a:t>
            </a:r>
          </a:p>
          <a:p>
            <a:r>
              <a:rPr lang="it-IT" sz="2400" dirty="0">
                <a:solidFill>
                  <a:srgbClr val="002060"/>
                </a:solidFill>
                <a:latin typeface="Baskerville Old Face" panose="02020602080505020303" pitchFamily="18" charset="77"/>
              </a:rPr>
              <a:t>- Come ritiene che l’insegnamento della filosofia possa cambiare la visione del mondo dei suoi alunni? </a:t>
            </a:r>
          </a:p>
        </p:txBody>
      </p:sp>
    </p:spTree>
    <p:extLst>
      <p:ext uri="{BB962C8B-B14F-4D97-AF65-F5344CB8AC3E}">
        <p14:creationId xmlns:p14="http://schemas.microsoft.com/office/powerpoint/2010/main" val="45538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24966"/>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491159" y="732070"/>
            <a:ext cx="8330228" cy="2554545"/>
          </a:xfrm>
          <a:prstGeom prst="rect">
            <a:avLst/>
          </a:prstGeom>
          <a:noFill/>
        </p:spPr>
        <p:txBody>
          <a:bodyPr wrap="square" rtlCol="0">
            <a:spAutoFit/>
          </a:bodyPr>
          <a:lstStyle/>
          <a:p>
            <a:r>
              <a:rPr lang="it-IT" sz="2000" dirty="0">
                <a:solidFill>
                  <a:srgbClr val="002060"/>
                </a:solidFill>
                <a:latin typeface="Baskerville Old Face" panose="02020602080505020303" pitchFamily="18" charset="77"/>
              </a:rPr>
              <a:t>Cambiamento visione del mondo: </a:t>
            </a:r>
          </a:p>
          <a:p>
            <a:pPr marL="342900" indent="-342900">
              <a:buFontTx/>
              <a:buChar char="-"/>
            </a:pPr>
            <a:r>
              <a:rPr lang="it-IT" sz="2000" dirty="0">
                <a:solidFill>
                  <a:srgbClr val="002060"/>
                </a:solidFill>
                <a:latin typeface="Baskerville Old Face" panose="02020602080505020303" pitchFamily="18" charset="77"/>
              </a:rPr>
              <a:t>percentuale risposte positive: 80,97%;</a:t>
            </a:r>
          </a:p>
          <a:p>
            <a:pPr marL="342900" indent="-342900">
              <a:buFontTx/>
              <a:buChar char="-"/>
            </a:pPr>
            <a:r>
              <a:rPr lang="it-IT" sz="2000" dirty="0">
                <a:solidFill>
                  <a:srgbClr val="C00000"/>
                </a:solidFill>
                <a:latin typeface="Baskerville Old Face" panose="02020602080505020303" pitchFamily="18" charset="77"/>
              </a:rPr>
              <a:t>percentuale risposte negative: 19,03%;</a:t>
            </a:r>
          </a:p>
          <a:p>
            <a:pPr marL="342900" indent="-342900">
              <a:buFontTx/>
              <a:buChar char="-"/>
            </a:pPr>
            <a:r>
              <a:rPr lang="it-IT" sz="2000" dirty="0">
                <a:solidFill>
                  <a:srgbClr val="002060"/>
                </a:solidFill>
                <a:latin typeface="Baskerville Old Face" panose="02020602080505020303" pitchFamily="18" charset="77"/>
              </a:rPr>
              <a:t>risposte positive per anno di corso: V (78,23%), IV (85,48%), III (77,42%);</a:t>
            </a:r>
          </a:p>
          <a:p>
            <a:pPr marL="342900" indent="-342900">
              <a:buFontTx/>
              <a:buChar char="-"/>
            </a:pPr>
            <a:r>
              <a:rPr lang="it-IT" sz="2000" dirty="0">
                <a:solidFill>
                  <a:srgbClr val="002060"/>
                </a:solidFill>
                <a:latin typeface="Baskerville Old Face" panose="02020602080505020303" pitchFamily="18" charset="77"/>
              </a:rPr>
              <a:t>risposte positive per indirizzo scolastico: dal 73,33% (L) al 95,45% (CO);</a:t>
            </a:r>
          </a:p>
          <a:p>
            <a:pPr marL="342900" indent="-342900">
              <a:buFontTx/>
              <a:buChar char="-"/>
            </a:pPr>
            <a:r>
              <a:rPr lang="it-IT" sz="2000" dirty="0">
                <a:solidFill>
                  <a:srgbClr val="002060"/>
                </a:solidFill>
                <a:latin typeface="Baskerville Old Face" panose="02020602080505020303" pitchFamily="18" charset="77"/>
              </a:rPr>
              <a:t>risposte positive per cittadinanza: dall’80,07% (I) al 100% (</a:t>
            </a:r>
            <a:r>
              <a:rPr lang="it-IT" sz="2000" dirty="0" err="1">
                <a:solidFill>
                  <a:srgbClr val="002060"/>
                </a:solidFill>
                <a:latin typeface="Baskerville Old Face" panose="02020602080505020303" pitchFamily="18" charset="77"/>
              </a:rPr>
              <a:t>S</a:t>
            </a:r>
            <a:r>
              <a:rPr lang="it-IT" sz="2000" dirty="0">
                <a:solidFill>
                  <a:srgbClr val="002060"/>
                </a:solidFill>
                <a:latin typeface="Baskerville Old Face" panose="02020602080505020303" pitchFamily="18" charset="77"/>
              </a:rPr>
              <a:t>); </a:t>
            </a:r>
          </a:p>
          <a:p>
            <a:pPr marL="342900" indent="-342900">
              <a:buFontTx/>
              <a:buChar char="-"/>
            </a:pPr>
            <a:r>
              <a:rPr lang="it-IT" sz="2000" dirty="0">
                <a:solidFill>
                  <a:srgbClr val="002060"/>
                </a:solidFill>
                <a:latin typeface="Baskerville Old Face" panose="02020602080505020303" pitchFamily="18" charset="77"/>
              </a:rPr>
              <a:t>risposte positive per genere: dall’80,18% (M) all’81,41% (</a:t>
            </a:r>
            <a:r>
              <a:rPr lang="it-IT" sz="2000" dirty="0" err="1">
                <a:solidFill>
                  <a:srgbClr val="002060"/>
                </a:solidFill>
                <a:latin typeface="Baskerville Old Face" panose="02020602080505020303" pitchFamily="18" charset="77"/>
              </a:rPr>
              <a:t>F</a:t>
            </a:r>
            <a:r>
              <a:rPr lang="it-IT" sz="2000" dirty="0">
                <a:solidFill>
                  <a:srgbClr val="002060"/>
                </a:solidFill>
                <a:latin typeface="Baskerville Old Face" panose="02020602080505020303" pitchFamily="18" charset="77"/>
              </a:rPr>
              <a:t>);</a:t>
            </a:r>
          </a:p>
          <a:p>
            <a:pPr marL="342900" indent="-342900">
              <a:buFontTx/>
              <a:buChar char="-"/>
            </a:pPr>
            <a:r>
              <a:rPr lang="it-IT" sz="2000" dirty="0">
                <a:solidFill>
                  <a:srgbClr val="002060"/>
                </a:solidFill>
                <a:latin typeface="Baskerville Old Face" panose="02020602080505020303" pitchFamily="18" charset="77"/>
              </a:rPr>
              <a:t>risposte positive per docente: dal 62,50% al 100%.</a:t>
            </a:r>
          </a:p>
        </p:txBody>
      </p:sp>
      <p:graphicFrame>
        <p:nvGraphicFramePr>
          <p:cNvPr id="8" name="Grafico 7">
            <a:extLst>
              <a:ext uri="{FF2B5EF4-FFF2-40B4-BE49-F238E27FC236}">
                <a16:creationId xmlns:a16="http://schemas.microsoft.com/office/drawing/2014/main" id="{F1CA36E7-8F16-0546-8690-F22DF36F43D6}"/>
              </a:ext>
            </a:extLst>
          </p:cNvPr>
          <p:cNvGraphicFramePr/>
          <p:nvPr>
            <p:extLst>
              <p:ext uri="{D42A27DB-BD31-4B8C-83A1-F6EECF244321}">
                <p14:modId xmlns:p14="http://schemas.microsoft.com/office/powerpoint/2010/main" val="2543386899"/>
              </p:ext>
            </p:extLst>
          </p:nvPr>
        </p:nvGraphicFramePr>
        <p:xfrm>
          <a:off x="0" y="3393070"/>
          <a:ext cx="3101339"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afico 8">
            <a:extLst>
              <a:ext uri="{FF2B5EF4-FFF2-40B4-BE49-F238E27FC236}">
                <a16:creationId xmlns:a16="http://schemas.microsoft.com/office/drawing/2014/main" id="{62CD6EF2-2902-2243-AA89-30FE6BF2D09C}"/>
              </a:ext>
            </a:extLst>
          </p:cNvPr>
          <p:cNvGraphicFramePr/>
          <p:nvPr>
            <p:extLst>
              <p:ext uri="{D42A27DB-BD31-4B8C-83A1-F6EECF244321}">
                <p14:modId xmlns:p14="http://schemas.microsoft.com/office/powerpoint/2010/main" val="2843927966"/>
              </p:ext>
            </p:extLst>
          </p:nvPr>
        </p:nvGraphicFramePr>
        <p:xfrm>
          <a:off x="2997201" y="3275777"/>
          <a:ext cx="3101339" cy="24288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Grafico 9">
            <a:extLst>
              <a:ext uri="{FF2B5EF4-FFF2-40B4-BE49-F238E27FC236}">
                <a16:creationId xmlns:a16="http://schemas.microsoft.com/office/drawing/2014/main" id="{F5301323-7897-D344-9C04-023E8A398DFA}"/>
              </a:ext>
            </a:extLst>
          </p:cNvPr>
          <p:cNvGraphicFramePr/>
          <p:nvPr>
            <p:extLst>
              <p:ext uri="{D42A27DB-BD31-4B8C-83A1-F6EECF244321}">
                <p14:modId xmlns:p14="http://schemas.microsoft.com/office/powerpoint/2010/main" val="2673394300"/>
              </p:ext>
            </p:extLst>
          </p:nvPr>
        </p:nvGraphicFramePr>
        <p:xfrm>
          <a:off x="5878830" y="3275776"/>
          <a:ext cx="3101339" cy="25205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0888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8" grpId="0">
        <p:bldAsOne/>
      </p:bldGraphic>
      <p:bldGraphic spid="9" grpId="0">
        <p:bldAsOne/>
      </p:bldGraphic>
      <p:bldGraphic spid="10"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5988871"/>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501550" y="671795"/>
            <a:ext cx="8330228" cy="4832092"/>
          </a:xfrm>
          <a:prstGeom prst="rect">
            <a:avLst/>
          </a:prstGeom>
          <a:noFill/>
        </p:spPr>
        <p:txBody>
          <a:bodyPr wrap="square" rtlCol="0">
            <a:spAutoFit/>
          </a:bodyPr>
          <a:lstStyle/>
          <a:p>
            <a:pPr algn="ctr"/>
            <a:r>
              <a:rPr lang="it-IT" sz="2200" dirty="0">
                <a:solidFill>
                  <a:srgbClr val="C00000"/>
                </a:solidFill>
                <a:latin typeface="Baskerville Old Face" panose="02020602080505020303" pitchFamily="18" charset="77"/>
              </a:rPr>
              <a:t>Ragioni delle risposte positive</a:t>
            </a:r>
          </a:p>
          <a:p>
            <a:pPr algn="ctr"/>
            <a:endParaRPr lang="it-IT" sz="2200" dirty="0">
              <a:solidFill>
                <a:srgbClr val="002060"/>
              </a:solidFill>
              <a:latin typeface="Baskerville Old Face" panose="02020602080505020303" pitchFamily="18" charset="77"/>
            </a:endParaRPr>
          </a:p>
          <a:p>
            <a:r>
              <a:rPr lang="it-IT" sz="2200" dirty="0">
                <a:solidFill>
                  <a:srgbClr val="002060"/>
                </a:solidFill>
                <a:latin typeface="Baskerville Old Face" panose="02020602080505020303" pitchFamily="18" charset="77"/>
              </a:rPr>
              <a:t>- possibilità di capire meglio il presente e la realtà circostante: 20,32%;</a:t>
            </a:r>
          </a:p>
          <a:p>
            <a:r>
              <a:rPr lang="it-IT" sz="2200" dirty="0">
                <a:solidFill>
                  <a:srgbClr val="002060"/>
                </a:solidFill>
                <a:latin typeface="Baskerville Old Face" panose="02020602080505020303" pitchFamily="18" charset="77"/>
              </a:rPr>
              <a:t>- sviluppo del senso critico e del ragionamento: 20%;</a:t>
            </a:r>
          </a:p>
          <a:p>
            <a:r>
              <a:rPr lang="it-IT" sz="2200" dirty="0">
                <a:solidFill>
                  <a:srgbClr val="002060"/>
                </a:solidFill>
                <a:latin typeface="Baskerville Old Face" panose="02020602080505020303" pitchFamily="18" charset="77"/>
              </a:rPr>
              <a:t>- maggiore apertura mentale e ascolto altrui: 18,71%;</a:t>
            </a:r>
          </a:p>
          <a:p>
            <a:r>
              <a:rPr lang="it-IT" sz="2200" dirty="0">
                <a:solidFill>
                  <a:srgbClr val="002060"/>
                </a:solidFill>
                <a:latin typeface="Baskerville Old Face" panose="02020602080505020303" pitchFamily="18" charset="77"/>
              </a:rPr>
              <a:t>- possibilità di accedere a più prospettive differenti: 18,39%;</a:t>
            </a:r>
          </a:p>
          <a:p>
            <a:r>
              <a:rPr lang="it-IT" sz="2200" dirty="0">
                <a:solidFill>
                  <a:srgbClr val="002060"/>
                </a:solidFill>
                <a:latin typeface="Baskerville Old Face" panose="02020602080505020303" pitchFamily="18" charset="77"/>
              </a:rPr>
              <a:t>- possibilità di porsi più domande sull’esistenza e sulla realtà circostante: 15,16%;</a:t>
            </a:r>
          </a:p>
          <a:p>
            <a:r>
              <a:rPr lang="it-IT" sz="2200" dirty="0">
                <a:solidFill>
                  <a:srgbClr val="002060"/>
                </a:solidFill>
                <a:latin typeface="Baskerville Old Face" panose="02020602080505020303" pitchFamily="18" charset="77"/>
              </a:rPr>
              <a:t>- possibilità di riflettere sulla propria esperienza e sulle proprie azioni: 10%;</a:t>
            </a:r>
          </a:p>
          <a:p>
            <a:r>
              <a:rPr lang="it-IT" sz="2200" dirty="0">
                <a:solidFill>
                  <a:srgbClr val="002060"/>
                </a:solidFill>
                <a:latin typeface="Baskerville Old Face" panose="02020602080505020303" pitchFamily="18" charset="77"/>
              </a:rPr>
              <a:t>- possibilità di rapportarsi meglio alla vita quotidiana: 8,06%;</a:t>
            </a:r>
          </a:p>
          <a:p>
            <a:r>
              <a:rPr lang="it-IT" sz="2200" dirty="0">
                <a:solidFill>
                  <a:srgbClr val="002060"/>
                </a:solidFill>
                <a:latin typeface="Baskerville Old Face" panose="02020602080505020303" pitchFamily="18" charset="77"/>
              </a:rPr>
              <a:t>- possibilità di capire meglio le altre discipline: 4,19%;</a:t>
            </a:r>
          </a:p>
          <a:p>
            <a:r>
              <a:rPr lang="it-IT" sz="2200" dirty="0">
                <a:solidFill>
                  <a:srgbClr val="002060"/>
                </a:solidFill>
                <a:latin typeface="Baskerville Old Face" panose="02020602080505020303" pitchFamily="18" charset="77"/>
              </a:rPr>
              <a:t>- possibilità di capire meglio se stessi: 3,55%;</a:t>
            </a:r>
          </a:p>
          <a:p>
            <a:r>
              <a:rPr lang="it-IT" sz="2200" dirty="0">
                <a:solidFill>
                  <a:srgbClr val="002060"/>
                </a:solidFill>
                <a:latin typeface="Baskerville Old Face" panose="02020602080505020303" pitchFamily="18" charset="77"/>
              </a:rPr>
              <a:t>- possibilità di riflettere sulle questioni morali e/o politiche: 3,55%.</a:t>
            </a:r>
          </a:p>
        </p:txBody>
      </p:sp>
    </p:spTree>
    <p:extLst>
      <p:ext uri="{BB962C8B-B14F-4D97-AF65-F5344CB8AC3E}">
        <p14:creationId xmlns:p14="http://schemas.microsoft.com/office/powerpoint/2010/main" val="3484199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955131" y="6068805"/>
            <a:ext cx="5233737" cy="646331"/>
          </a:xfrm>
          <a:prstGeom prst="rect">
            <a:avLst/>
          </a:prstGeom>
          <a:noFill/>
        </p:spPr>
        <p:txBody>
          <a:bodyPr wrap="square" rtlCol="0">
            <a:spAutoFit/>
          </a:bodyPr>
          <a:lstStyle/>
          <a:p>
            <a:r>
              <a:rPr lang="it-IT" dirty="0">
                <a:solidFill>
                  <a:srgbClr val="FF6600"/>
                </a:solidFill>
                <a:latin typeface="Baskerville Old Face" panose="02020602080505020303" pitchFamily="18" charset="77"/>
              </a:rPr>
              <a:t>Assegnista: Dott.ssa Ferro Floriana Giuseppina Maria</a:t>
            </a:r>
          </a:p>
          <a:p>
            <a:r>
              <a:rPr lang="it-IT" dirty="0">
                <a:solidFill>
                  <a:srgbClr val="FF6600"/>
                </a:solidFill>
                <a:latin typeface="Baskerville Old Face" panose="02020602080505020303" pitchFamily="18" charset="77"/>
              </a:rPr>
              <a:t>Referente scientifico: Prof. Brunello Lotti</a:t>
            </a:r>
          </a:p>
        </p:txBody>
      </p:sp>
      <p:sp>
        <p:nvSpPr>
          <p:cNvPr id="3" name="CasellaDiTesto 2">
            <a:extLst>
              <a:ext uri="{FF2B5EF4-FFF2-40B4-BE49-F238E27FC236}">
                <a16:creationId xmlns:a16="http://schemas.microsoft.com/office/drawing/2014/main" id="{26C7776A-51EF-1E4A-800D-D3270076D17A}"/>
              </a:ext>
            </a:extLst>
          </p:cNvPr>
          <p:cNvSpPr txBox="1"/>
          <p:nvPr/>
        </p:nvSpPr>
        <p:spPr>
          <a:xfrm>
            <a:off x="276727" y="779608"/>
            <a:ext cx="8602578" cy="5062924"/>
          </a:xfrm>
          <a:prstGeom prst="rect">
            <a:avLst/>
          </a:prstGeom>
          <a:noFill/>
        </p:spPr>
        <p:txBody>
          <a:bodyPr wrap="square" rtlCol="0">
            <a:spAutoFit/>
          </a:bodyPr>
          <a:lstStyle/>
          <a:p>
            <a:pPr algn="just"/>
            <a:r>
              <a:rPr lang="it-IT" sz="1900" dirty="0">
                <a:solidFill>
                  <a:srgbClr val="002060"/>
                </a:solidFill>
                <a:latin typeface="Baskerville Old Face" panose="02020602080505020303" pitchFamily="18" charset="77"/>
              </a:rPr>
              <a:t>«Mi ha permesso […] di pensare alle cose, che a volte sembrano scontate, ma non lo sono e mi ha permesso, appunto, di vederle in modo molto più approfondito» (III SU).</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«L’insegnamento della filosofia è stato molto importante e penso che sia un’integrazione che dovrebbe avvenire in […] tutte le scuole, soprattutto per il fatto che […] si parla anche di attualità o di come stanno le cose, per cui […] è anche un modo per avere una materia in più […] di formazione, non solo scolastica, ma anche personale» (III CLE).</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«Penso che l’insegnamento della filosofia mi abbia aiutato a elaborare un pensiero critico nei confronti di varie cose, […] non solo nell’ambito scolastico» (V SC). </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«Come se ti togliesse dei paletti, cioè delle tue convinzioni, […] non hai più certezze, né niente, […] [ma] è un modo per capire veramente quello che pensi» (IV CO).</a:t>
            </a:r>
          </a:p>
          <a:p>
            <a:pPr algn="just"/>
            <a:endParaRPr lang="it-IT" sz="1900" dirty="0">
              <a:solidFill>
                <a:srgbClr val="002060"/>
              </a:solidFill>
              <a:latin typeface="Baskerville Old Face" panose="02020602080505020303" pitchFamily="18" charset="77"/>
            </a:endParaRPr>
          </a:p>
          <a:p>
            <a:pPr algn="just"/>
            <a:r>
              <a:rPr lang="it-IT" sz="1900" dirty="0">
                <a:solidFill>
                  <a:srgbClr val="002060"/>
                </a:solidFill>
                <a:latin typeface="Baskerville Old Face" panose="02020602080505020303" pitchFamily="18" charset="77"/>
              </a:rPr>
              <a:t>«Rifletto di più anche su delle semplici azioni, che faccio normalmente, quotidianamente, […] come anche svegliarsi la mattina e perché svegliarsi la mattina» (V SC).</a:t>
            </a:r>
          </a:p>
        </p:txBody>
      </p:sp>
    </p:spTree>
    <p:extLst>
      <p:ext uri="{BB962C8B-B14F-4D97-AF65-F5344CB8AC3E}">
        <p14:creationId xmlns:p14="http://schemas.microsoft.com/office/powerpoint/2010/main" val="184372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23776</TotalTime>
  <Words>6866</Words>
  <Application>Microsoft Macintosh PowerPoint</Application>
  <PresentationFormat>Presentazione su schermo (4:3)</PresentationFormat>
  <Paragraphs>486</Paragraphs>
  <Slides>42</Slides>
  <Notes>42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42</vt:i4>
      </vt:variant>
    </vt:vector>
  </HeadingPairs>
  <TitlesOfParts>
    <vt:vector size="47" baseType="lpstr">
      <vt:lpstr>Arial</vt:lpstr>
      <vt:lpstr>Baskerville Old Face</vt:lpstr>
      <vt:lpstr>Calibri</vt:lpstr>
      <vt:lpstr>Palatino Linotype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marco.deanna</dc:creator>
  <cp:lastModifiedBy>Floriana Giuseppina Maria Ferro</cp:lastModifiedBy>
  <cp:revision>685</cp:revision>
  <cp:lastPrinted>2016-09-16T08:49:23Z</cp:lastPrinted>
  <dcterms:created xsi:type="dcterms:W3CDTF">2014-03-24T08:53:57Z</dcterms:created>
  <dcterms:modified xsi:type="dcterms:W3CDTF">2021-05-18T09:44:45Z</dcterms:modified>
</cp:coreProperties>
</file>